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8" r:id="rId2"/>
  </p:sldMasterIdLst>
  <p:notesMasterIdLst>
    <p:notesMasterId r:id="rId58"/>
  </p:notesMasterIdLst>
  <p:handoutMasterIdLst>
    <p:handoutMasterId r:id="rId59"/>
  </p:handout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3A81"/>
    <a:srgbClr val="9FCB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199" autoAdjust="0"/>
    <p:restoredTop sz="94660"/>
  </p:normalViewPr>
  <p:slideViewPr>
    <p:cSldViewPr>
      <p:cViewPr varScale="1">
        <p:scale>
          <a:sx n="132" d="100"/>
          <a:sy n="132" d="100"/>
        </p:scale>
        <p:origin x="-1014" y="-78"/>
      </p:cViewPr>
      <p:guideLst>
        <p:guide orient="horz" pos="2160"/>
        <p:guide pos="2880"/>
      </p:guideLst>
    </p:cSldViewPr>
  </p:slideViewPr>
  <p:notesTextViewPr>
    <p:cViewPr>
      <p:scale>
        <a:sx n="1" d="1"/>
        <a:sy n="1" d="1"/>
      </p:scale>
      <p:origin x="0" y="0"/>
    </p:cViewPr>
  </p:notesTextViewPr>
  <p:notesViewPr>
    <p:cSldViewPr showGuides="1">
      <p:cViewPr varScale="1">
        <p:scale>
          <a:sx n="102" d="100"/>
          <a:sy n="102" d="100"/>
        </p:scale>
        <p:origin x="-347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552F05-56BA-4BAB-A47A-3BFC9E22E212}" type="doc">
      <dgm:prSet loTypeId="urn:microsoft.com/office/officeart/2005/8/layout/venn2" loCatId="relationship" qsTypeId="urn:microsoft.com/office/officeart/2005/8/quickstyle/3d4" qsCatId="3D" csTypeId="urn:microsoft.com/office/officeart/2005/8/colors/colorful4" csCatId="colorful" phldr="1"/>
      <dgm:spPr/>
      <dgm:t>
        <a:bodyPr/>
        <a:lstStyle/>
        <a:p>
          <a:endParaRPr lang="en-US"/>
        </a:p>
      </dgm:t>
    </dgm:pt>
    <dgm:pt modelId="{D9750849-EB89-4770-9BA0-EDC25249E648}">
      <dgm:prSet phldrT="[Text]" custT="1"/>
      <dgm:spPr/>
      <dgm:t>
        <a:bodyPr/>
        <a:lstStyle/>
        <a:p>
          <a:r>
            <a:rPr lang="en-US" sz="1200" b="0" dirty="0" smtClean="0"/>
            <a:t>Local suppliers / sub-contractors</a:t>
          </a:r>
          <a:endParaRPr lang="en-US" sz="1200" b="0" dirty="0"/>
        </a:p>
      </dgm:t>
    </dgm:pt>
    <dgm:pt modelId="{ACFDCD03-6146-4A47-A374-5861F14D3256}" type="parTrans" cxnId="{6B008E83-7B38-4DA8-8F0F-81C0FC4B0878}">
      <dgm:prSet/>
      <dgm:spPr/>
      <dgm:t>
        <a:bodyPr/>
        <a:lstStyle/>
        <a:p>
          <a:endParaRPr lang="en-US"/>
        </a:p>
      </dgm:t>
    </dgm:pt>
    <dgm:pt modelId="{4132CB9D-EB20-4E7A-BC69-6E7F8412B073}" type="sibTrans" cxnId="{6B008E83-7B38-4DA8-8F0F-81C0FC4B0878}">
      <dgm:prSet/>
      <dgm:spPr/>
      <dgm:t>
        <a:bodyPr/>
        <a:lstStyle/>
        <a:p>
          <a:endParaRPr lang="en-US"/>
        </a:p>
      </dgm:t>
    </dgm:pt>
    <dgm:pt modelId="{A39E9F35-C8F4-4EA2-A932-7F2318CB424C}">
      <dgm:prSet phldrT="[Text]" custT="1"/>
      <dgm:spPr/>
      <dgm:t>
        <a:bodyPr/>
        <a:lstStyle/>
        <a:p>
          <a:r>
            <a:rPr lang="en-US" sz="1200" b="0" dirty="0" smtClean="0"/>
            <a:t>Local suppliers / sub-contractors</a:t>
          </a:r>
          <a:endParaRPr lang="en-US" sz="1200" b="0" dirty="0"/>
        </a:p>
      </dgm:t>
    </dgm:pt>
    <dgm:pt modelId="{EB3AF2DA-8D72-467E-A366-204F24BE971D}" type="parTrans" cxnId="{5607C69C-2EE6-4508-BE79-975E7CF101A8}">
      <dgm:prSet/>
      <dgm:spPr/>
      <dgm:t>
        <a:bodyPr/>
        <a:lstStyle/>
        <a:p>
          <a:endParaRPr lang="en-US"/>
        </a:p>
      </dgm:t>
    </dgm:pt>
    <dgm:pt modelId="{2CE61052-279F-42B7-8E57-668892E093F9}" type="sibTrans" cxnId="{5607C69C-2EE6-4508-BE79-975E7CF101A8}">
      <dgm:prSet/>
      <dgm:spPr/>
      <dgm:t>
        <a:bodyPr/>
        <a:lstStyle/>
        <a:p>
          <a:endParaRPr lang="en-US"/>
        </a:p>
      </dgm:t>
    </dgm:pt>
    <dgm:pt modelId="{2A66686A-857A-4FBD-8DC3-A9F54A8C79AF}">
      <dgm:prSet phldrT="[Text]" custT="1"/>
      <dgm:spPr/>
      <dgm:t>
        <a:bodyPr/>
        <a:lstStyle/>
        <a:p>
          <a:r>
            <a:rPr lang="en-US" sz="1200" b="0" dirty="0" smtClean="0"/>
            <a:t>Key Suppliers / Contractors</a:t>
          </a:r>
          <a:endParaRPr lang="en-US" sz="1200" b="0" dirty="0"/>
        </a:p>
      </dgm:t>
    </dgm:pt>
    <dgm:pt modelId="{45D8CB31-9619-4FB0-BC44-0D8092470A46}" type="parTrans" cxnId="{1233D089-DED3-4DDC-BE0C-BD22F24B2930}">
      <dgm:prSet/>
      <dgm:spPr/>
      <dgm:t>
        <a:bodyPr/>
        <a:lstStyle/>
        <a:p>
          <a:endParaRPr lang="en-US"/>
        </a:p>
      </dgm:t>
    </dgm:pt>
    <dgm:pt modelId="{E048097D-371B-4213-A78E-005192933719}" type="sibTrans" cxnId="{1233D089-DED3-4DDC-BE0C-BD22F24B2930}">
      <dgm:prSet/>
      <dgm:spPr/>
      <dgm:t>
        <a:bodyPr/>
        <a:lstStyle/>
        <a:p>
          <a:endParaRPr lang="en-US"/>
        </a:p>
      </dgm:t>
    </dgm:pt>
    <dgm:pt modelId="{6F7AEB34-824F-49F0-920E-068B8AFBFE65}">
      <dgm:prSet phldrT="[Text]" custT="1"/>
      <dgm:spPr/>
      <dgm:t>
        <a:bodyPr/>
        <a:lstStyle/>
        <a:p>
          <a:r>
            <a:rPr lang="en-US" sz="1600" b="1" smtClean="0"/>
            <a:t>Company</a:t>
          </a:r>
          <a:endParaRPr lang="en-US" sz="1600" b="1" dirty="0"/>
        </a:p>
      </dgm:t>
    </dgm:pt>
    <dgm:pt modelId="{1487579F-BD8A-4B64-B2F5-3E7543C89025}" type="parTrans" cxnId="{FC415F30-B308-46A6-A41F-264653BA9D9D}">
      <dgm:prSet/>
      <dgm:spPr/>
      <dgm:t>
        <a:bodyPr/>
        <a:lstStyle/>
        <a:p>
          <a:endParaRPr lang="en-US"/>
        </a:p>
      </dgm:t>
    </dgm:pt>
    <dgm:pt modelId="{368F070E-1688-46C0-9DF3-83EA39FA1616}" type="sibTrans" cxnId="{FC415F30-B308-46A6-A41F-264653BA9D9D}">
      <dgm:prSet/>
      <dgm:spPr/>
      <dgm:t>
        <a:bodyPr/>
        <a:lstStyle/>
        <a:p>
          <a:endParaRPr lang="en-US"/>
        </a:p>
      </dgm:t>
    </dgm:pt>
    <dgm:pt modelId="{B7A9570E-5130-4F38-A36A-5E87D09DAC3B}" type="pres">
      <dgm:prSet presAssocID="{73552F05-56BA-4BAB-A47A-3BFC9E22E212}" presName="Name0" presStyleCnt="0">
        <dgm:presLayoutVars>
          <dgm:chMax val="7"/>
          <dgm:resizeHandles val="exact"/>
        </dgm:presLayoutVars>
      </dgm:prSet>
      <dgm:spPr/>
      <dgm:t>
        <a:bodyPr/>
        <a:lstStyle/>
        <a:p>
          <a:endParaRPr lang="en-US"/>
        </a:p>
      </dgm:t>
    </dgm:pt>
    <dgm:pt modelId="{8F709628-6889-4BC2-86EB-0FAAE0A2034A}" type="pres">
      <dgm:prSet presAssocID="{73552F05-56BA-4BAB-A47A-3BFC9E22E212}" presName="comp1" presStyleCnt="0"/>
      <dgm:spPr/>
      <dgm:t>
        <a:bodyPr/>
        <a:lstStyle/>
        <a:p>
          <a:endParaRPr lang="en-GB"/>
        </a:p>
      </dgm:t>
    </dgm:pt>
    <dgm:pt modelId="{F142977C-CA1A-4E56-835E-22E40AE8B9FB}" type="pres">
      <dgm:prSet presAssocID="{73552F05-56BA-4BAB-A47A-3BFC9E22E212}" presName="circle1" presStyleLbl="node1" presStyleIdx="0" presStyleCnt="4"/>
      <dgm:spPr/>
      <dgm:t>
        <a:bodyPr/>
        <a:lstStyle/>
        <a:p>
          <a:endParaRPr lang="en-US"/>
        </a:p>
      </dgm:t>
    </dgm:pt>
    <dgm:pt modelId="{373B50C4-C070-4320-B228-DF5576AD49A5}" type="pres">
      <dgm:prSet presAssocID="{73552F05-56BA-4BAB-A47A-3BFC9E22E212}" presName="c1text" presStyleLbl="node1" presStyleIdx="0" presStyleCnt="4">
        <dgm:presLayoutVars>
          <dgm:bulletEnabled val="1"/>
        </dgm:presLayoutVars>
      </dgm:prSet>
      <dgm:spPr/>
      <dgm:t>
        <a:bodyPr/>
        <a:lstStyle/>
        <a:p>
          <a:endParaRPr lang="en-US"/>
        </a:p>
      </dgm:t>
    </dgm:pt>
    <dgm:pt modelId="{3A054F49-EDA1-4276-A977-7CC6E38B3048}" type="pres">
      <dgm:prSet presAssocID="{73552F05-56BA-4BAB-A47A-3BFC9E22E212}" presName="comp2" presStyleCnt="0"/>
      <dgm:spPr/>
      <dgm:t>
        <a:bodyPr/>
        <a:lstStyle/>
        <a:p>
          <a:endParaRPr lang="en-GB"/>
        </a:p>
      </dgm:t>
    </dgm:pt>
    <dgm:pt modelId="{102D4F05-DDB0-4D80-A59F-DD900EB2AD9D}" type="pres">
      <dgm:prSet presAssocID="{73552F05-56BA-4BAB-A47A-3BFC9E22E212}" presName="circle2" presStyleLbl="node1" presStyleIdx="1" presStyleCnt="4" custLinFactNeighborX="521" custLinFactNeighborY="-110"/>
      <dgm:spPr/>
      <dgm:t>
        <a:bodyPr/>
        <a:lstStyle/>
        <a:p>
          <a:endParaRPr lang="en-US"/>
        </a:p>
      </dgm:t>
    </dgm:pt>
    <dgm:pt modelId="{4C8D3806-7EC2-4150-A3AD-5E82569CDFD4}" type="pres">
      <dgm:prSet presAssocID="{73552F05-56BA-4BAB-A47A-3BFC9E22E212}" presName="c2text" presStyleLbl="node1" presStyleIdx="1" presStyleCnt="4">
        <dgm:presLayoutVars>
          <dgm:bulletEnabled val="1"/>
        </dgm:presLayoutVars>
      </dgm:prSet>
      <dgm:spPr/>
      <dgm:t>
        <a:bodyPr/>
        <a:lstStyle/>
        <a:p>
          <a:endParaRPr lang="en-US"/>
        </a:p>
      </dgm:t>
    </dgm:pt>
    <dgm:pt modelId="{88CF3393-CF46-43F3-A661-71FCCE95935D}" type="pres">
      <dgm:prSet presAssocID="{73552F05-56BA-4BAB-A47A-3BFC9E22E212}" presName="comp3" presStyleCnt="0"/>
      <dgm:spPr/>
      <dgm:t>
        <a:bodyPr/>
        <a:lstStyle/>
        <a:p>
          <a:endParaRPr lang="en-GB"/>
        </a:p>
      </dgm:t>
    </dgm:pt>
    <dgm:pt modelId="{696B63CC-A605-4D2F-97C7-5DDF75190E16}" type="pres">
      <dgm:prSet presAssocID="{73552F05-56BA-4BAB-A47A-3BFC9E22E212}" presName="circle3" presStyleLbl="node1" presStyleIdx="2" presStyleCnt="4"/>
      <dgm:spPr/>
      <dgm:t>
        <a:bodyPr/>
        <a:lstStyle/>
        <a:p>
          <a:endParaRPr lang="en-US"/>
        </a:p>
      </dgm:t>
    </dgm:pt>
    <dgm:pt modelId="{614BFD5B-13EA-47B1-B305-6DBDEFCD06CD}" type="pres">
      <dgm:prSet presAssocID="{73552F05-56BA-4BAB-A47A-3BFC9E22E212}" presName="c3text" presStyleLbl="node1" presStyleIdx="2" presStyleCnt="4">
        <dgm:presLayoutVars>
          <dgm:bulletEnabled val="1"/>
        </dgm:presLayoutVars>
      </dgm:prSet>
      <dgm:spPr/>
      <dgm:t>
        <a:bodyPr/>
        <a:lstStyle/>
        <a:p>
          <a:endParaRPr lang="en-US"/>
        </a:p>
      </dgm:t>
    </dgm:pt>
    <dgm:pt modelId="{44AE9355-BFCE-4C4D-8E01-8417A945E7E7}" type="pres">
      <dgm:prSet presAssocID="{73552F05-56BA-4BAB-A47A-3BFC9E22E212}" presName="comp4" presStyleCnt="0"/>
      <dgm:spPr/>
      <dgm:t>
        <a:bodyPr/>
        <a:lstStyle/>
        <a:p>
          <a:endParaRPr lang="en-GB"/>
        </a:p>
      </dgm:t>
    </dgm:pt>
    <dgm:pt modelId="{E18AA450-688F-44B7-9FE2-4F3D0AD228B7}" type="pres">
      <dgm:prSet presAssocID="{73552F05-56BA-4BAB-A47A-3BFC9E22E212}" presName="circle4" presStyleLbl="node1" presStyleIdx="3" presStyleCnt="4"/>
      <dgm:spPr/>
      <dgm:t>
        <a:bodyPr/>
        <a:lstStyle/>
        <a:p>
          <a:endParaRPr lang="en-US"/>
        </a:p>
      </dgm:t>
    </dgm:pt>
    <dgm:pt modelId="{8A931B69-BC98-42C0-A9A9-85E4A9B004AC}" type="pres">
      <dgm:prSet presAssocID="{73552F05-56BA-4BAB-A47A-3BFC9E22E212}" presName="c4text" presStyleLbl="node1" presStyleIdx="3" presStyleCnt="4">
        <dgm:presLayoutVars>
          <dgm:bulletEnabled val="1"/>
        </dgm:presLayoutVars>
      </dgm:prSet>
      <dgm:spPr/>
      <dgm:t>
        <a:bodyPr/>
        <a:lstStyle/>
        <a:p>
          <a:endParaRPr lang="en-US"/>
        </a:p>
      </dgm:t>
    </dgm:pt>
  </dgm:ptLst>
  <dgm:cxnLst>
    <dgm:cxn modelId="{D2829120-DCA9-40C4-A2A0-9B9EEB63E190}" type="presOf" srcId="{A39E9F35-C8F4-4EA2-A932-7F2318CB424C}" destId="{4C8D3806-7EC2-4150-A3AD-5E82569CDFD4}" srcOrd="1" destOrd="0" presId="urn:microsoft.com/office/officeart/2005/8/layout/venn2"/>
    <dgm:cxn modelId="{5607C69C-2EE6-4508-BE79-975E7CF101A8}" srcId="{73552F05-56BA-4BAB-A47A-3BFC9E22E212}" destId="{A39E9F35-C8F4-4EA2-A932-7F2318CB424C}" srcOrd="1" destOrd="0" parTransId="{EB3AF2DA-8D72-467E-A366-204F24BE971D}" sibTransId="{2CE61052-279F-42B7-8E57-668892E093F9}"/>
    <dgm:cxn modelId="{D602414A-FEBF-4371-A766-4E7ABA6C3DF6}" type="presOf" srcId="{6F7AEB34-824F-49F0-920E-068B8AFBFE65}" destId="{8A931B69-BC98-42C0-A9A9-85E4A9B004AC}" srcOrd="1" destOrd="0" presId="urn:microsoft.com/office/officeart/2005/8/layout/venn2"/>
    <dgm:cxn modelId="{854BA624-E84B-4F7B-B474-008C3AA2EC7A}" type="presOf" srcId="{73552F05-56BA-4BAB-A47A-3BFC9E22E212}" destId="{B7A9570E-5130-4F38-A36A-5E87D09DAC3B}" srcOrd="0" destOrd="0" presId="urn:microsoft.com/office/officeart/2005/8/layout/venn2"/>
    <dgm:cxn modelId="{9798EE6D-989A-48F6-B1CD-180AE8BF6E05}" type="presOf" srcId="{A39E9F35-C8F4-4EA2-A932-7F2318CB424C}" destId="{102D4F05-DDB0-4D80-A59F-DD900EB2AD9D}" srcOrd="0" destOrd="0" presId="urn:microsoft.com/office/officeart/2005/8/layout/venn2"/>
    <dgm:cxn modelId="{6B008E83-7B38-4DA8-8F0F-81C0FC4B0878}" srcId="{73552F05-56BA-4BAB-A47A-3BFC9E22E212}" destId="{D9750849-EB89-4770-9BA0-EDC25249E648}" srcOrd="0" destOrd="0" parTransId="{ACFDCD03-6146-4A47-A374-5861F14D3256}" sibTransId="{4132CB9D-EB20-4E7A-BC69-6E7F8412B073}"/>
    <dgm:cxn modelId="{69B0106A-AADA-48DF-96D8-AF7B2D57B29B}" type="presOf" srcId="{2A66686A-857A-4FBD-8DC3-A9F54A8C79AF}" destId="{614BFD5B-13EA-47B1-B305-6DBDEFCD06CD}" srcOrd="1" destOrd="0" presId="urn:microsoft.com/office/officeart/2005/8/layout/venn2"/>
    <dgm:cxn modelId="{6A2B6908-73FD-40FD-803D-49EFAA22436F}" type="presOf" srcId="{D9750849-EB89-4770-9BA0-EDC25249E648}" destId="{F142977C-CA1A-4E56-835E-22E40AE8B9FB}" srcOrd="0" destOrd="0" presId="urn:microsoft.com/office/officeart/2005/8/layout/venn2"/>
    <dgm:cxn modelId="{DF208CD0-901D-4EBE-BD54-4CAC5AE20A60}" type="presOf" srcId="{D9750849-EB89-4770-9BA0-EDC25249E648}" destId="{373B50C4-C070-4320-B228-DF5576AD49A5}" srcOrd="1" destOrd="0" presId="urn:microsoft.com/office/officeart/2005/8/layout/venn2"/>
    <dgm:cxn modelId="{FC415F30-B308-46A6-A41F-264653BA9D9D}" srcId="{73552F05-56BA-4BAB-A47A-3BFC9E22E212}" destId="{6F7AEB34-824F-49F0-920E-068B8AFBFE65}" srcOrd="3" destOrd="0" parTransId="{1487579F-BD8A-4B64-B2F5-3E7543C89025}" sibTransId="{368F070E-1688-46C0-9DF3-83EA39FA1616}"/>
    <dgm:cxn modelId="{3763A7C9-29B3-4034-9010-62AA0BD32B98}" type="presOf" srcId="{6F7AEB34-824F-49F0-920E-068B8AFBFE65}" destId="{E18AA450-688F-44B7-9FE2-4F3D0AD228B7}" srcOrd="0" destOrd="0" presId="urn:microsoft.com/office/officeart/2005/8/layout/venn2"/>
    <dgm:cxn modelId="{1233D089-DED3-4DDC-BE0C-BD22F24B2930}" srcId="{73552F05-56BA-4BAB-A47A-3BFC9E22E212}" destId="{2A66686A-857A-4FBD-8DC3-A9F54A8C79AF}" srcOrd="2" destOrd="0" parTransId="{45D8CB31-9619-4FB0-BC44-0D8092470A46}" sibTransId="{E048097D-371B-4213-A78E-005192933719}"/>
    <dgm:cxn modelId="{FCAD73DA-9DFB-4959-9F33-15F7667F5BCF}" type="presOf" srcId="{2A66686A-857A-4FBD-8DC3-A9F54A8C79AF}" destId="{696B63CC-A605-4D2F-97C7-5DDF75190E16}" srcOrd="0" destOrd="0" presId="urn:microsoft.com/office/officeart/2005/8/layout/venn2"/>
    <dgm:cxn modelId="{D21D6F7F-F27A-408B-BD11-BE0CD67E3CF3}" type="presParOf" srcId="{B7A9570E-5130-4F38-A36A-5E87D09DAC3B}" destId="{8F709628-6889-4BC2-86EB-0FAAE0A2034A}" srcOrd="0" destOrd="0" presId="urn:microsoft.com/office/officeart/2005/8/layout/venn2"/>
    <dgm:cxn modelId="{8D54D1ED-E5F7-4413-AFF9-FBEE11AFFD5A}" type="presParOf" srcId="{8F709628-6889-4BC2-86EB-0FAAE0A2034A}" destId="{F142977C-CA1A-4E56-835E-22E40AE8B9FB}" srcOrd="0" destOrd="0" presId="urn:microsoft.com/office/officeart/2005/8/layout/venn2"/>
    <dgm:cxn modelId="{EE0DE1BB-C050-427F-926B-142DE7C209D4}" type="presParOf" srcId="{8F709628-6889-4BC2-86EB-0FAAE0A2034A}" destId="{373B50C4-C070-4320-B228-DF5576AD49A5}" srcOrd="1" destOrd="0" presId="urn:microsoft.com/office/officeart/2005/8/layout/venn2"/>
    <dgm:cxn modelId="{BCEF6960-9E60-4F09-B646-FC2892986840}" type="presParOf" srcId="{B7A9570E-5130-4F38-A36A-5E87D09DAC3B}" destId="{3A054F49-EDA1-4276-A977-7CC6E38B3048}" srcOrd="1" destOrd="0" presId="urn:microsoft.com/office/officeart/2005/8/layout/venn2"/>
    <dgm:cxn modelId="{DDB7E104-2922-4C6B-BA16-03873CE4ED17}" type="presParOf" srcId="{3A054F49-EDA1-4276-A977-7CC6E38B3048}" destId="{102D4F05-DDB0-4D80-A59F-DD900EB2AD9D}" srcOrd="0" destOrd="0" presId="urn:microsoft.com/office/officeart/2005/8/layout/venn2"/>
    <dgm:cxn modelId="{5A46C3A7-113D-467D-B9E2-7DC995EBD52B}" type="presParOf" srcId="{3A054F49-EDA1-4276-A977-7CC6E38B3048}" destId="{4C8D3806-7EC2-4150-A3AD-5E82569CDFD4}" srcOrd="1" destOrd="0" presId="urn:microsoft.com/office/officeart/2005/8/layout/venn2"/>
    <dgm:cxn modelId="{177235AD-C9D7-4972-9844-3AC7F6923F5A}" type="presParOf" srcId="{B7A9570E-5130-4F38-A36A-5E87D09DAC3B}" destId="{88CF3393-CF46-43F3-A661-71FCCE95935D}" srcOrd="2" destOrd="0" presId="urn:microsoft.com/office/officeart/2005/8/layout/venn2"/>
    <dgm:cxn modelId="{72DD686C-770B-40AA-BE3E-85F04F1CA5AD}" type="presParOf" srcId="{88CF3393-CF46-43F3-A661-71FCCE95935D}" destId="{696B63CC-A605-4D2F-97C7-5DDF75190E16}" srcOrd="0" destOrd="0" presId="urn:microsoft.com/office/officeart/2005/8/layout/venn2"/>
    <dgm:cxn modelId="{0C9A61D4-BADD-4358-887D-F2035AF4C4B5}" type="presParOf" srcId="{88CF3393-CF46-43F3-A661-71FCCE95935D}" destId="{614BFD5B-13EA-47B1-B305-6DBDEFCD06CD}" srcOrd="1" destOrd="0" presId="urn:microsoft.com/office/officeart/2005/8/layout/venn2"/>
    <dgm:cxn modelId="{ABCBDC1B-9389-47F5-B0F5-5D8DB2ADA6B5}" type="presParOf" srcId="{B7A9570E-5130-4F38-A36A-5E87D09DAC3B}" destId="{44AE9355-BFCE-4C4D-8E01-8417A945E7E7}" srcOrd="3" destOrd="0" presId="urn:microsoft.com/office/officeart/2005/8/layout/venn2"/>
    <dgm:cxn modelId="{62DF781E-4097-4642-8A63-4BD0C02F198D}" type="presParOf" srcId="{44AE9355-BFCE-4C4D-8E01-8417A945E7E7}" destId="{E18AA450-688F-44B7-9FE2-4F3D0AD228B7}" srcOrd="0" destOrd="0" presId="urn:microsoft.com/office/officeart/2005/8/layout/venn2"/>
    <dgm:cxn modelId="{A12B2F58-F159-4B0B-8379-DD914CB421A0}" type="presParOf" srcId="{44AE9355-BFCE-4C4D-8E01-8417A945E7E7}" destId="{8A931B69-BC98-42C0-A9A9-85E4A9B004AC}"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42977C-CA1A-4E56-835E-22E40AE8B9FB}">
      <dsp:nvSpPr>
        <dsp:cNvPr id="0" name=""/>
        <dsp:cNvSpPr/>
      </dsp:nvSpPr>
      <dsp:spPr>
        <a:xfrm>
          <a:off x="0" y="476808"/>
          <a:ext cx="4114800" cy="4114800"/>
        </a:xfrm>
        <a:prstGeom prst="ellipse">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0" kern="1200" dirty="0" smtClean="0"/>
            <a:t>Local suppliers / sub-contractors</a:t>
          </a:r>
          <a:endParaRPr lang="en-US" sz="1200" b="0" kern="1200" dirty="0"/>
        </a:p>
      </dsp:txBody>
      <dsp:txXfrm>
        <a:off x="1482150" y="682547"/>
        <a:ext cx="1150498" cy="617220"/>
      </dsp:txXfrm>
    </dsp:sp>
    <dsp:sp modelId="{102D4F05-DDB0-4D80-A59F-DD900EB2AD9D}">
      <dsp:nvSpPr>
        <dsp:cNvPr id="0" name=""/>
        <dsp:cNvSpPr/>
      </dsp:nvSpPr>
      <dsp:spPr>
        <a:xfrm>
          <a:off x="428630" y="1296146"/>
          <a:ext cx="3291840" cy="3291840"/>
        </a:xfrm>
        <a:prstGeom prst="ellipse">
          <a:avLst/>
        </a:prstGeom>
        <a:solidFill>
          <a:schemeClr val="accent4">
            <a:hueOff val="-2406152"/>
            <a:satOff val="20628"/>
            <a:lumOff val="-333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0" kern="1200" dirty="0" smtClean="0"/>
            <a:t>Local suppliers / sub-contractors</a:t>
          </a:r>
          <a:endParaRPr lang="en-US" sz="1200" b="0" kern="1200" dirty="0"/>
        </a:p>
      </dsp:txBody>
      <dsp:txXfrm>
        <a:off x="1499301" y="1493657"/>
        <a:ext cx="1150498" cy="592531"/>
      </dsp:txXfrm>
    </dsp:sp>
    <dsp:sp modelId="{696B63CC-A605-4D2F-97C7-5DDF75190E16}">
      <dsp:nvSpPr>
        <dsp:cNvPr id="0" name=""/>
        <dsp:cNvSpPr/>
      </dsp:nvSpPr>
      <dsp:spPr>
        <a:xfrm>
          <a:off x="822959" y="2122727"/>
          <a:ext cx="2468880" cy="2468880"/>
        </a:xfrm>
        <a:prstGeom prst="ellipse">
          <a:avLst/>
        </a:prstGeom>
        <a:solidFill>
          <a:schemeClr val="accent4">
            <a:hueOff val="-4812304"/>
            <a:satOff val="41255"/>
            <a:lumOff val="-6667"/>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0" kern="1200" dirty="0" smtClean="0"/>
            <a:t>Key Suppliers / Contractors</a:t>
          </a:r>
          <a:endParaRPr lang="en-US" sz="1200" b="0" kern="1200" dirty="0"/>
        </a:p>
      </dsp:txBody>
      <dsp:txXfrm>
        <a:off x="1482150" y="2307893"/>
        <a:ext cx="1150498" cy="555498"/>
      </dsp:txXfrm>
    </dsp:sp>
    <dsp:sp modelId="{E18AA450-688F-44B7-9FE2-4F3D0AD228B7}">
      <dsp:nvSpPr>
        <dsp:cNvPr id="0" name=""/>
        <dsp:cNvSpPr/>
      </dsp:nvSpPr>
      <dsp:spPr>
        <a:xfrm>
          <a:off x="1234440" y="2945688"/>
          <a:ext cx="1645920" cy="1645920"/>
        </a:xfrm>
        <a:prstGeom prst="ellipse">
          <a:avLst/>
        </a:prstGeom>
        <a:solidFill>
          <a:schemeClr val="accent4">
            <a:hueOff val="-7218455"/>
            <a:satOff val="61883"/>
            <a:lumOff val="-1000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smtClean="0"/>
            <a:t>Company</a:t>
          </a:r>
          <a:endParaRPr lang="en-US" sz="1600" b="1" kern="1200" dirty="0"/>
        </a:p>
      </dsp:txBody>
      <dsp:txXfrm>
        <a:off x="1475479" y="3357168"/>
        <a:ext cx="1163841" cy="822960"/>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2E966C5-4566-463D-AB3E-667CC71386BB}" type="datetimeFigureOut">
              <a:rPr lang="en-GB" smtClean="0"/>
              <a:t>09/06/2014</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1F6B2EC-C294-4967-94EF-05C9663D6155}" type="slidenum">
              <a:rPr lang="en-GB" smtClean="0"/>
              <a:t>‹#›</a:t>
            </a:fld>
            <a:endParaRPr lang="en-GB"/>
          </a:p>
        </p:txBody>
      </p:sp>
    </p:spTree>
    <p:extLst>
      <p:ext uri="{BB962C8B-B14F-4D97-AF65-F5344CB8AC3E}">
        <p14:creationId xmlns:p14="http://schemas.microsoft.com/office/powerpoint/2010/main" val="2768327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249CD0-D23C-45E6-B043-891BFF08BE4F}" type="datetimeFigureOut">
              <a:rPr lang="en-GB" smtClean="0"/>
              <a:t>09/06/2014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C883C9-57F5-48F6-B5FC-9FCA89162C5E}" type="slidenum">
              <a:rPr lang="en-GB" smtClean="0"/>
              <a:t>‹#›</a:t>
            </a:fld>
            <a:endParaRPr lang="en-GB"/>
          </a:p>
        </p:txBody>
      </p:sp>
    </p:spTree>
    <p:extLst>
      <p:ext uri="{BB962C8B-B14F-4D97-AF65-F5344CB8AC3E}">
        <p14:creationId xmlns:p14="http://schemas.microsoft.com/office/powerpoint/2010/main" val="1961607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1C883C9-57F5-48F6-B5FC-9FCA89162C5E}" type="slidenum">
              <a:rPr lang="en-GB" smtClean="0"/>
              <a:pPr/>
              <a:t>24</a:t>
            </a:fld>
            <a:endParaRPr lang="en-GB"/>
          </a:p>
        </p:txBody>
      </p:sp>
    </p:spTree>
    <p:extLst>
      <p:ext uri="{BB962C8B-B14F-4D97-AF65-F5344CB8AC3E}">
        <p14:creationId xmlns:p14="http://schemas.microsoft.com/office/powerpoint/2010/main" val="3389172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Taken from ILO Business Helpdesk: http://www.ilo.org/empent/areas/business-helpdesk/faqs/WCMS_DOC_ENT_HLP_BDE_FAQ_EN/lang--en/index.htm</a:t>
            </a:r>
            <a:endParaRPr lang="en-GB" dirty="0"/>
          </a:p>
        </p:txBody>
      </p:sp>
      <p:sp>
        <p:nvSpPr>
          <p:cNvPr id="4" name="Slide Number Placeholder 3"/>
          <p:cNvSpPr>
            <a:spLocks noGrp="1"/>
          </p:cNvSpPr>
          <p:nvPr>
            <p:ph type="sldNum" sz="quarter" idx="10"/>
          </p:nvPr>
        </p:nvSpPr>
        <p:spPr/>
        <p:txBody>
          <a:bodyPr/>
          <a:lstStyle/>
          <a:p>
            <a:fld id="{71C883C9-57F5-48F6-B5FC-9FCA89162C5E}" type="slidenum">
              <a:rPr lang="en-GB" smtClean="0"/>
              <a:pPr/>
              <a:t>43</a:t>
            </a:fld>
            <a:endParaRPr lang="en-GB"/>
          </a:p>
        </p:txBody>
      </p:sp>
    </p:spTree>
    <p:extLst>
      <p:ext uri="{BB962C8B-B14F-4D97-AF65-F5344CB8AC3E}">
        <p14:creationId xmlns:p14="http://schemas.microsoft.com/office/powerpoint/2010/main" val="981379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Taken from ILO Business Helpdesk: http://www.ilo.org/empent/areas/business-helpdesk/faqs/WCMS_DOC_ENT_HLP_BDE_FAQ_EN/lang--en/index.htm</a:t>
            </a:r>
            <a:endParaRPr lang="en-GB" dirty="0"/>
          </a:p>
        </p:txBody>
      </p:sp>
      <p:sp>
        <p:nvSpPr>
          <p:cNvPr id="4" name="Slide Number Placeholder 3"/>
          <p:cNvSpPr>
            <a:spLocks noGrp="1"/>
          </p:cNvSpPr>
          <p:nvPr>
            <p:ph type="sldNum" sz="quarter" idx="10"/>
          </p:nvPr>
        </p:nvSpPr>
        <p:spPr/>
        <p:txBody>
          <a:bodyPr/>
          <a:lstStyle/>
          <a:p>
            <a:fld id="{71C883C9-57F5-48F6-B5FC-9FCA89162C5E}" type="slidenum">
              <a:rPr lang="en-GB" smtClean="0"/>
              <a:pPr/>
              <a:t>44</a:t>
            </a:fld>
            <a:endParaRPr lang="en-GB"/>
          </a:p>
        </p:txBody>
      </p:sp>
    </p:spTree>
    <p:extLst>
      <p:ext uri="{BB962C8B-B14F-4D97-AF65-F5344CB8AC3E}">
        <p14:creationId xmlns:p14="http://schemas.microsoft.com/office/powerpoint/2010/main" val="4177114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1C883C9-57F5-48F6-B5FC-9FCA89162C5E}" type="slidenum">
              <a:rPr lang="en-GB" smtClean="0"/>
              <a:pPr/>
              <a:t>47</a:t>
            </a:fld>
            <a:endParaRPr lang="en-GB"/>
          </a:p>
        </p:txBody>
      </p:sp>
    </p:spTree>
    <p:extLst>
      <p:ext uri="{BB962C8B-B14F-4D97-AF65-F5344CB8AC3E}">
        <p14:creationId xmlns:p14="http://schemas.microsoft.com/office/powerpoint/2010/main" val="28331844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solidFill>
                <a:srgbClr val="FF0000"/>
              </a:solidFill>
            </a:endParaRPr>
          </a:p>
        </p:txBody>
      </p:sp>
      <p:sp>
        <p:nvSpPr>
          <p:cNvPr id="4" name="Slide Number Placeholder 3"/>
          <p:cNvSpPr>
            <a:spLocks noGrp="1"/>
          </p:cNvSpPr>
          <p:nvPr>
            <p:ph type="sldNum" sz="quarter" idx="10"/>
          </p:nvPr>
        </p:nvSpPr>
        <p:spPr/>
        <p:txBody>
          <a:bodyPr/>
          <a:lstStyle/>
          <a:p>
            <a:fld id="{71C883C9-57F5-48F6-B5FC-9FCA89162C5E}" type="slidenum">
              <a:rPr lang="en-GB" smtClean="0"/>
              <a:pPr/>
              <a:t>51</a:t>
            </a:fld>
            <a:endParaRPr lang="en-GB"/>
          </a:p>
        </p:txBody>
      </p:sp>
    </p:spTree>
    <p:extLst>
      <p:ext uri="{BB962C8B-B14F-4D97-AF65-F5344CB8AC3E}">
        <p14:creationId xmlns:p14="http://schemas.microsoft.com/office/powerpoint/2010/main" val="29677312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solidFill>
                <a:srgbClr val="FF0000"/>
              </a:solidFill>
            </a:endParaRPr>
          </a:p>
        </p:txBody>
      </p:sp>
      <p:sp>
        <p:nvSpPr>
          <p:cNvPr id="4" name="Slide Number Placeholder 3"/>
          <p:cNvSpPr>
            <a:spLocks noGrp="1"/>
          </p:cNvSpPr>
          <p:nvPr>
            <p:ph type="sldNum" sz="quarter" idx="10"/>
          </p:nvPr>
        </p:nvSpPr>
        <p:spPr/>
        <p:txBody>
          <a:bodyPr/>
          <a:lstStyle/>
          <a:p>
            <a:fld id="{71C883C9-57F5-48F6-B5FC-9FCA89162C5E}" type="slidenum">
              <a:rPr lang="en-GB" smtClean="0"/>
              <a:pPr/>
              <a:t>52</a:t>
            </a:fld>
            <a:endParaRPr lang="en-GB"/>
          </a:p>
        </p:txBody>
      </p:sp>
    </p:spTree>
    <p:extLst>
      <p:ext uri="{BB962C8B-B14F-4D97-AF65-F5344CB8AC3E}">
        <p14:creationId xmlns:p14="http://schemas.microsoft.com/office/powerpoint/2010/main" val="42894456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1C883C9-57F5-48F6-B5FC-9FCA89162C5E}" type="slidenum">
              <a:rPr lang="en-GB" smtClean="0"/>
              <a:pPr/>
              <a:t>53</a:t>
            </a:fld>
            <a:endParaRPr lang="en-GB"/>
          </a:p>
        </p:txBody>
      </p:sp>
    </p:spTree>
    <p:extLst>
      <p:ext uri="{BB962C8B-B14F-4D97-AF65-F5344CB8AC3E}">
        <p14:creationId xmlns:p14="http://schemas.microsoft.com/office/powerpoint/2010/main" val="35935411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1C883C9-57F5-48F6-B5FC-9FCA89162C5E}" type="slidenum">
              <a:rPr lang="en-GB" smtClean="0"/>
              <a:pPr/>
              <a:t>54</a:t>
            </a:fld>
            <a:endParaRPr lang="en-GB"/>
          </a:p>
        </p:txBody>
      </p:sp>
    </p:spTree>
    <p:extLst>
      <p:ext uri="{BB962C8B-B14F-4D97-AF65-F5344CB8AC3E}">
        <p14:creationId xmlns:p14="http://schemas.microsoft.com/office/powerpoint/2010/main" val="432166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Business disruptions,</a:t>
            </a:r>
            <a:r>
              <a:rPr lang="en-GB" baseline="0" dirty="0" smtClean="0"/>
              <a:t> delays and value erosion: Goldman Sachs 2008 study indicates that time for projects to come online has nearly doubles in the last decade, significantly increasing costs.</a:t>
            </a:r>
            <a:endParaRPr lang="en-GB" dirty="0"/>
          </a:p>
        </p:txBody>
      </p:sp>
      <p:sp>
        <p:nvSpPr>
          <p:cNvPr id="4" name="Slide Number Placeholder 3"/>
          <p:cNvSpPr>
            <a:spLocks noGrp="1"/>
          </p:cNvSpPr>
          <p:nvPr>
            <p:ph type="sldNum" sz="quarter" idx="10"/>
          </p:nvPr>
        </p:nvSpPr>
        <p:spPr/>
        <p:txBody>
          <a:bodyPr/>
          <a:lstStyle/>
          <a:p>
            <a:fld id="{71C883C9-57F5-48F6-B5FC-9FCA89162C5E}" type="slidenum">
              <a:rPr lang="en-GB" smtClean="0"/>
              <a:pPr/>
              <a:t>25</a:t>
            </a:fld>
            <a:endParaRPr lang="en-GB"/>
          </a:p>
        </p:txBody>
      </p:sp>
    </p:spTree>
    <p:extLst>
      <p:ext uri="{BB962C8B-B14F-4D97-AF65-F5344CB8AC3E}">
        <p14:creationId xmlns:p14="http://schemas.microsoft.com/office/powerpoint/2010/main" val="1674007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1C883C9-57F5-48F6-B5FC-9FCA89162C5E}" type="slidenum">
              <a:rPr lang="en-GB" smtClean="0"/>
              <a:pPr/>
              <a:t>26</a:t>
            </a:fld>
            <a:endParaRPr lang="en-GB"/>
          </a:p>
        </p:txBody>
      </p:sp>
    </p:spTree>
    <p:extLst>
      <p:ext uri="{BB962C8B-B14F-4D97-AF65-F5344CB8AC3E}">
        <p14:creationId xmlns:p14="http://schemas.microsoft.com/office/powerpoint/2010/main" val="34276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1C883C9-57F5-48F6-B5FC-9FCA89162C5E}" type="slidenum">
              <a:rPr lang="en-GB" smtClean="0"/>
              <a:pPr/>
              <a:t>28</a:t>
            </a:fld>
            <a:endParaRPr lang="en-GB"/>
          </a:p>
        </p:txBody>
      </p:sp>
    </p:spTree>
    <p:extLst>
      <p:ext uri="{BB962C8B-B14F-4D97-AF65-F5344CB8AC3E}">
        <p14:creationId xmlns:p14="http://schemas.microsoft.com/office/powerpoint/2010/main" val="216331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1C883C9-57F5-48F6-B5FC-9FCA89162C5E}" type="slidenum">
              <a:rPr lang="en-GB" smtClean="0"/>
              <a:pPr/>
              <a:t>30</a:t>
            </a:fld>
            <a:endParaRPr lang="en-GB"/>
          </a:p>
        </p:txBody>
      </p:sp>
    </p:spTree>
    <p:extLst>
      <p:ext uri="{BB962C8B-B14F-4D97-AF65-F5344CB8AC3E}">
        <p14:creationId xmlns:p14="http://schemas.microsoft.com/office/powerpoint/2010/main" val="2334441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Taken from ILO Business Helpdesk: http://www.ilo.org/empent/areas/business-helpdesk/faqs/WCMS_DOC_ENT_HLP_CHL_FAQ_EN/lang--en/index.htm</a:t>
            </a:r>
          </a:p>
          <a:p>
            <a:endParaRPr lang="en-GB" dirty="0"/>
          </a:p>
        </p:txBody>
      </p:sp>
      <p:sp>
        <p:nvSpPr>
          <p:cNvPr id="4" name="Slide Number Placeholder 3"/>
          <p:cNvSpPr>
            <a:spLocks noGrp="1"/>
          </p:cNvSpPr>
          <p:nvPr>
            <p:ph type="sldNum" sz="quarter" idx="10"/>
          </p:nvPr>
        </p:nvSpPr>
        <p:spPr/>
        <p:txBody>
          <a:bodyPr/>
          <a:lstStyle/>
          <a:p>
            <a:fld id="{71C883C9-57F5-48F6-B5FC-9FCA89162C5E}" type="slidenum">
              <a:rPr lang="en-GB" smtClean="0"/>
              <a:pPr/>
              <a:t>33</a:t>
            </a:fld>
            <a:endParaRPr lang="en-GB"/>
          </a:p>
        </p:txBody>
      </p:sp>
    </p:spTree>
    <p:extLst>
      <p:ext uri="{BB962C8B-B14F-4D97-AF65-F5344CB8AC3E}">
        <p14:creationId xmlns:p14="http://schemas.microsoft.com/office/powerpoint/2010/main" val="4105902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Taken from ILO Business Helpdesk: http://www.ilo.org/empent/areas/business-helpdesk/faqs/WCMS_DOC_ENT_HLP_FL_FAQ_EN/lang--en/index.htm#Q1</a:t>
            </a:r>
            <a:endParaRPr lang="en-GB" dirty="0"/>
          </a:p>
        </p:txBody>
      </p:sp>
      <p:sp>
        <p:nvSpPr>
          <p:cNvPr id="4" name="Slide Number Placeholder 3"/>
          <p:cNvSpPr>
            <a:spLocks noGrp="1"/>
          </p:cNvSpPr>
          <p:nvPr>
            <p:ph type="sldNum" sz="quarter" idx="10"/>
          </p:nvPr>
        </p:nvSpPr>
        <p:spPr/>
        <p:txBody>
          <a:bodyPr/>
          <a:lstStyle/>
          <a:p>
            <a:fld id="{71C883C9-57F5-48F6-B5FC-9FCA89162C5E}" type="slidenum">
              <a:rPr lang="en-GB" smtClean="0"/>
              <a:pPr/>
              <a:t>39</a:t>
            </a:fld>
            <a:endParaRPr lang="en-GB"/>
          </a:p>
        </p:txBody>
      </p:sp>
    </p:spTree>
    <p:extLst>
      <p:ext uri="{BB962C8B-B14F-4D97-AF65-F5344CB8AC3E}">
        <p14:creationId xmlns:p14="http://schemas.microsoft.com/office/powerpoint/2010/main" val="3347934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1C883C9-57F5-48F6-B5FC-9FCA89162C5E}" type="slidenum">
              <a:rPr lang="en-GB" smtClean="0"/>
              <a:pPr/>
              <a:t>40</a:t>
            </a:fld>
            <a:endParaRPr lang="en-GB"/>
          </a:p>
        </p:txBody>
      </p:sp>
    </p:spTree>
    <p:extLst>
      <p:ext uri="{BB962C8B-B14F-4D97-AF65-F5344CB8AC3E}">
        <p14:creationId xmlns:p14="http://schemas.microsoft.com/office/powerpoint/2010/main" val="3553116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1C883C9-57F5-48F6-B5FC-9FCA89162C5E}" type="slidenum">
              <a:rPr lang="en-GB" smtClean="0"/>
              <a:pPr/>
              <a:t>41</a:t>
            </a:fld>
            <a:endParaRPr lang="en-GB"/>
          </a:p>
        </p:txBody>
      </p:sp>
    </p:spTree>
    <p:extLst>
      <p:ext uri="{BB962C8B-B14F-4D97-AF65-F5344CB8AC3E}">
        <p14:creationId xmlns:p14="http://schemas.microsoft.com/office/powerpoint/2010/main" val="25131133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226567"/>
          </a:xfrm>
          <a:prstGeom prst="rect">
            <a:avLst/>
          </a:prstGeom>
        </p:spPr>
        <p:txBody>
          <a:bodyPr anchor="b" anchorCtr="0"/>
          <a:lstStyle>
            <a:lvl1pPr algn="ctr">
              <a:defRPr sz="3600"/>
            </a:lvl1pPr>
          </a:lstStyle>
          <a:p>
            <a:r>
              <a:rPr lang="en-US" smtClean="0"/>
              <a:t>Click to edit Master title style</a:t>
            </a:r>
            <a:endParaRPr lang="en-GB" dirty="0"/>
          </a:p>
        </p:txBody>
      </p:sp>
      <p:sp>
        <p:nvSpPr>
          <p:cNvPr id="3" name="Subtitle 2"/>
          <p:cNvSpPr>
            <a:spLocks noGrp="1"/>
          </p:cNvSpPr>
          <p:nvPr>
            <p:ph type="subTitle" idx="1"/>
          </p:nvPr>
        </p:nvSpPr>
        <p:spPr>
          <a:xfrm>
            <a:off x="1371600" y="3501008"/>
            <a:ext cx="6400800" cy="2137792"/>
          </a:xfrm>
        </p:spPr>
        <p:txBody>
          <a:bodyPr>
            <a:normAutofit/>
          </a:bodyPr>
          <a:lstStyle>
            <a:lvl1pPr marL="0" indent="0" algn="ctr">
              <a:buNone/>
              <a:defRPr sz="2800">
                <a:solidFill>
                  <a:srgbClr val="013A8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21024" y="1268760"/>
            <a:ext cx="1901952" cy="643128"/>
          </a:xfrm>
          <a:prstGeom prst="rect">
            <a:avLst/>
          </a:prstGeom>
        </p:spPr>
      </p:pic>
    </p:spTree>
    <p:extLst>
      <p:ext uri="{BB962C8B-B14F-4D97-AF65-F5344CB8AC3E}">
        <p14:creationId xmlns:p14="http://schemas.microsoft.com/office/powerpoint/2010/main" val="170446398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6876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916832"/>
            <a:ext cx="4040188" cy="42093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26876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16832"/>
            <a:ext cx="4041775" cy="42093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Rectangle 2"/>
          <p:cNvSpPr>
            <a:spLocks noGrp="1" noChangeArrowheads="1"/>
          </p:cNvSpPr>
          <p:nvPr>
            <p:ph type="title"/>
          </p:nvPr>
        </p:nvSpPr>
        <p:spPr bwMode="auto">
          <a:xfrm>
            <a:off x="457200" y="298430"/>
            <a:ext cx="7900988" cy="504825"/>
          </a:xfrm>
          <a:prstGeom prst="rect">
            <a:avLst/>
          </a:prstGeom>
          <a:noFill/>
          <a:ln w="9525">
            <a:noFill/>
            <a:miter lim="800000"/>
            <a:headEnd/>
            <a:tailEnd/>
          </a:ln>
        </p:spPr>
        <p:txBody>
          <a:bodyPr/>
          <a:lstStyle/>
          <a:p>
            <a:pPr lvl="0"/>
            <a:r>
              <a:rPr lang="en-US" dirty="0" smtClean="0"/>
              <a:t>Click to edit Master title style</a:t>
            </a:r>
          </a:p>
        </p:txBody>
      </p:sp>
      <p:sp>
        <p:nvSpPr>
          <p:cNvPr id="12" name="Line 13"/>
          <p:cNvSpPr>
            <a:spLocks noChangeShapeType="1"/>
          </p:cNvSpPr>
          <p:nvPr userDrawn="1"/>
        </p:nvSpPr>
        <p:spPr bwMode="auto">
          <a:xfrm>
            <a:off x="0" y="1071563"/>
            <a:ext cx="9144000" cy="0"/>
          </a:xfrm>
          <a:prstGeom prst="line">
            <a:avLst/>
          </a:prstGeom>
          <a:noFill/>
          <a:ln w="9525">
            <a:solidFill>
              <a:srgbClr val="001D68">
                <a:alpha val="50195"/>
              </a:srgbClr>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a:solidFill>
                <a:srgbClr val="000000"/>
              </a:solidFill>
              <a:latin typeface="Verdana" pitchFamily="34" charset="0"/>
              <a:cs typeface="Arial" charset="0"/>
            </a:endParaRPr>
          </a:p>
        </p:txBody>
      </p:sp>
      <p:sp>
        <p:nvSpPr>
          <p:cNvPr id="13" name="Date Placeholder 3"/>
          <p:cNvSpPr>
            <a:spLocks noGrp="1"/>
          </p:cNvSpPr>
          <p:nvPr>
            <p:ph type="dt" sz="half" idx="10"/>
          </p:nvPr>
        </p:nvSpPr>
        <p:spPr>
          <a:xfrm>
            <a:off x="457200" y="6448251"/>
            <a:ext cx="2133600" cy="365125"/>
          </a:xfrm>
        </p:spPr>
        <p:txBody>
          <a:bodyPr/>
          <a:lstStyle>
            <a:lvl1pPr>
              <a:defRPr sz="800"/>
            </a:lvl1pPr>
          </a:lstStyle>
          <a:p>
            <a:r>
              <a:rPr lang="en-US" smtClean="0"/>
              <a:t>Thursday, 02 May 2013</a:t>
            </a:r>
            <a:endParaRPr lang="en-GB" dirty="0"/>
          </a:p>
        </p:txBody>
      </p:sp>
      <p:sp>
        <p:nvSpPr>
          <p:cNvPr id="14" name="Slide Number Placeholder 5"/>
          <p:cNvSpPr>
            <a:spLocks noGrp="1"/>
          </p:cNvSpPr>
          <p:nvPr>
            <p:ph type="sldNum" sz="quarter" idx="12"/>
          </p:nvPr>
        </p:nvSpPr>
        <p:spPr>
          <a:xfrm>
            <a:off x="6553200" y="6448251"/>
            <a:ext cx="2133600" cy="365125"/>
          </a:xfrm>
        </p:spPr>
        <p:txBody>
          <a:bodyPr/>
          <a:lstStyle>
            <a:lvl1pPr>
              <a:defRPr sz="800"/>
            </a:lvl1pPr>
          </a:lstStyle>
          <a:p>
            <a:fld id="{7506CFD7-39A1-44FD-8624-064551C7AC90}" type="slidenum">
              <a:rPr lang="en-GB" smtClean="0"/>
              <a:pPr/>
              <a:t>‹#›</a:t>
            </a:fld>
            <a:endParaRPr lang="en-GB" dirty="0"/>
          </a:p>
        </p:txBody>
      </p:sp>
      <p:grpSp>
        <p:nvGrpSpPr>
          <p:cNvPr id="16" name="Group 15"/>
          <p:cNvGrpSpPr/>
          <p:nvPr userDrawn="1"/>
        </p:nvGrpSpPr>
        <p:grpSpPr>
          <a:xfrm>
            <a:off x="6444208" y="218582"/>
            <a:ext cx="2419457" cy="642938"/>
            <a:chOff x="6444208" y="218582"/>
            <a:chExt cx="2419457" cy="642938"/>
          </a:xfrm>
        </p:grpSpPr>
        <p:pic>
          <p:nvPicPr>
            <p:cNvPr id="17" name="Picture 6" descr="Y:\IPIECA\ipieca_logo_rgb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61840" y="218582"/>
              <a:ext cx="1901825" cy="64293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Y:\OGP\OGP, no writing badge.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44208" y="280375"/>
              <a:ext cx="337801" cy="51935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0124493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457200" y="298430"/>
            <a:ext cx="7900988" cy="504825"/>
          </a:xfrm>
          <a:prstGeom prst="rect">
            <a:avLst/>
          </a:prstGeom>
          <a:noFill/>
          <a:ln w="9525">
            <a:noFill/>
            <a:miter lim="800000"/>
            <a:headEnd/>
            <a:tailEnd/>
          </a:ln>
        </p:spPr>
        <p:txBody>
          <a:bodyPr/>
          <a:lstStyle/>
          <a:p>
            <a:pPr lvl="0"/>
            <a:r>
              <a:rPr lang="en-US" dirty="0" smtClean="0"/>
              <a:t>Click to edit Master title style</a:t>
            </a:r>
          </a:p>
        </p:txBody>
      </p:sp>
      <p:sp>
        <p:nvSpPr>
          <p:cNvPr id="8" name="Line 13"/>
          <p:cNvSpPr>
            <a:spLocks noChangeShapeType="1"/>
          </p:cNvSpPr>
          <p:nvPr userDrawn="1"/>
        </p:nvSpPr>
        <p:spPr bwMode="auto">
          <a:xfrm>
            <a:off x="0" y="1071563"/>
            <a:ext cx="9144000" cy="0"/>
          </a:xfrm>
          <a:prstGeom prst="line">
            <a:avLst/>
          </a:prstGeom>
          <a:noFill/>
          <a:ln w="9525">
            <a:solidFill>
              <a:srgbClr val="001D68">
                <a:alpha val="50195"/>
              </a:srgbClr>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a:solidFill>
                <a:srgbClr val="000000"/>
              </a:solidFill>
              <a:latin typeface="Verdana" pitchFamily="34" charset="0"/>
              <a:cs typeface="Arial" charset="0"/>
            </a:endParaRPr>
          </a:p>
        </p:txBody>
      </p:sp>
      <p:sp>
        <p:nvSpPr>
          <p:cNvPr id="9" name="Date Placeholder 3"/>
          <p:cNvSpPr>
            <a:spLocks noGrp="1"/>
          </p:cNvSpPr>
          <p:nvPr>
            <p:ph type="dt" sz="half" idx="10"/>
          </p:nvPr>
        </p:nvSpPr>
        <p:spPr>
          <a:xfrm>
            <a:off x="457200" y="6448251"/>
            <a:ext cx="2133600" cy="365125"/>
          </a:xfrm>
        </p:spPr>
        <p:txBody>
          <a:bodyPr/>
          <a:lstStyle>
            <a:lvl1pPr>
              <a:defRPr sz="800"/>
            </a:lvl1pPr>
          </a:lstStyle>
          <a:p>
            <a:r>
              <a:rPr lang="en-US" smtClean="0"/>
              <a:t>Thursday, 02 May 2013</a:t>
            </a:r>
            <a:endParaRPr lang="en-GB" dirty="0"/>
          </a:p>
        </p:txBody>
      </p:sp>
      <p:sp>
        <p:nvSpPr>
          <p:cNvPr id="10" name="Slide Number Placeholder 5"/>
          <p:cNvSpPr>
            <a:spLocks noGrp="1"/>
          </p:cNvSpPr>
          <p:nvPr>
            <p:ph type="sldNum" sz="quarter" idx="12"/>
          </p:nvPr>
        </p:nvSpPr>
        <p:spPr>
          <a:xfrm>
            <a:off x="6553200" y="6448251"/>
            <a:ext cx="2133600" cy="365125"/>
          </a:xfrm>
        </p:spPr>
        <p:txBody>
          <a:bodyPr/>
          <a:lstStyle>
            <a:lvl1pPr>
              <a:defRPr sz="800"/>
            </a:lvl1pPr>
          </a:lstStyle>
          <a:p>
            <a:fld id="{7506CFD7-39A1-44FD-8624-064551C7AC90}" type="slidenum">
              <a:rPr lang="en-GB" smtClean="0"/>
              <a:pPr/>
              <a:t>‹#›</a:t>
            </a:fld>
            <a:endParaRPr lang="en-GB" dirty="0"/>
          </a:p>
        </p:txBody>
      </p:sp>
      <p:grpSp>
        <p:nvGrpSpPr>
          <p:cNvPr id="12" name="Group 11"/>
          <p:cNvGrpSpPr/>
          <p:nvPr userDrawn="1"/>
        </p:nvGrpSpPr>
        <p:grpSpPr>
          <a:xfrm>
            <a:off x="6444208" y="218582"/>
            <a:ext cx="2419457" cy="642938"/>
            <a:chOff x="6444208" y="218582"/>
            <a:chExt cx="2419457" cy="642938"/>
          </a:xfrm>
        </p:grpSpPr>
        <p:pic>
          <p:nvPicPr>
            <p:cNvPr id="13" name="Picture 6" descr="Y:\IPIECA\ipieca_logo_rgb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61840" y="218582"/>
              <a:ext cx="1901825" cy="64293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Y:\OGP\OGP, no writing badge.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44208" y="280375"/>
              <a:ext cx="337801" cy="51935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681520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3"/>
          <p:cNvSpPr>
            <a:spLocks noGrp="1"/>
          </p:cNvSpPr>
          <p:nvPr>
            <p:ph type="dt" sz="half" idx="10"/>
          </p:nvPr>
        </p:nvSpPr>
        <p:spPr>
          <a:xfrm>
            <a:off x="457200" y="6448251"/>
            <a:ext cx="2133600" cy="365125"/>
          </a:xfrm>
        </p:spPr>
        <p:txBody>
          <a:bodyPr/>
          <a:lstStyle>
            <a:lvl1pPr>
              <a:defRPr sz="800"/>
            </a:lvl1pPr>
          </a:lstStyle>
          <a:p>
            <a:r>
              <a:rPr lang="en-US" smtClean="0"/>
              <a:t>Thursday, 02 May 2013</a:t>
            </a:r>
            <a:endParaRPr lang="en-GB" dirty="0"/>
          </a:p>
        </p:txBody>
      </p:sp>
      <p:sp>
        <p:nvSpPr>
          <p:cNvPr id="10" name="Slide Number Placeholder 5"/>
          <p:cNvSpPr>
            <a:spLocks noGrp="1"/>
          </p:cNvSpPr>
          <p:nvPr>
            <p:ph type="sldNum" sz="quarter" idx="12"/>
          </p:nvPr>
        </p:nvSpPr>
        <p:spPr>
          <a:xfrm>
            <a:off x="6553200" y="6448251"/>
            <a:ext cx="2133600" cy="365125"/>
          </a:xfrm>
        </p:spPr>
        <p:txBody>
          <a:bodyPr/>
          <a:lstStyle>
            <a:lvl1pPr>
              <a:defRPr sz="800"/>
            </a:lvl1pPr>
          </a:lstStyle>
          <a:p>
            <a:fld id="{7506CFD7-39A1-44FD-8624-064551C7AC90}" type="slidenum">
              <a:rPr lang="en-GB" smtClean="0"/>
              <a:pPr/>
              <a:t>‹#›</a:t>
            </a:fld>
            <a:endParaRPr lang="en-GB" dirty="0"/>
          </a:p>
        </p:txBody>
      </p:sp>
    </p:spTree>
    <p:extLst>
      <p:ext uri="{BB962C8B-B14F-4D97-AF65-F5344CB8AC3E}">
        <p14:creationId xmlns:p14="http://schemas.microsoft.com/office/powerpoint/2010/main" val="278084667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lvl1pPr>
              <a:defRPr sz="800"/>
            </a:lvl1pPr>
          </a:lstStyle>
          <a:p>
            <a:r>
              <a:rPr lang="en-US" smtClean="0"/>
              <a:t>Thursday, 02 May 2013</a:t>
            </a:r>
            <a:endParaRPr lang="en-GB" dirty="0"/>
          </a:p>
        </p:txBody>
      </p:sp>
      <p:sp>
        <p:nvSpPr>
          <p:cNvPr id="6" name="Slide Number Placeholder 5"/>
          <p:cNvSpPr>
            <a:spLocks noGrp="1"/>
          </p:cNvSpPr>
          <p:nvPr>
            <p:ph type="sldNum" sz="quarter" idx="12"/>
          </p:nvPr>
        </p:nvSpPr>
        <p:spPr/>
        <p:txBody>
          <a:bodyPr/>
          <a:lstStyle>
            <a:lvl1pPr>
              <a:defRPr sz="800"/>
            </a:lvl1pPr>
          </a:lstStyle>
          <a:p>
            <a:fld id="{7506CFD7-39A1-44FD-8624-064551C7AC90}" type="slidenum">
              <a:rPr lang="en-GB" smtClean="0"/>
              <a:pPr/>
              <a:t>‹#›</a:t>
            </a:fld>
            <a:endParaRPr lang="en-GB" dirty="0"/>
          </a:p>
        </p:txBody>
      </p:sp>
      <p:sp>
        <p:nvSpPr>
          <p:cNvPr id="8" name="Rectangle 2"/>
          <p:cNvSpPr>
            <a:spLocks noGrp="1" noChangeArrowheads="1"/>
          </p:cNvSpPr>
          <p:nvPr>
            <p:ph type="title"/>
          </p:nvPr>
        </p:nvSpPr>
        <p:spPr bwMode="auto">
          <a:xfrm>
            <a:off x="457200" y="298430"/>
            <a:ext cx="7900988" cy="504825"/>
          </a:xfrm>
          <a:prstGeom prst="rect">
            <a:avLst/>
          </a:prstGeom>
          <a:noFill/>
          <a:ln w="9525">
            <a:noFill/>
            <a:miter lim="800000"/>
            <a:headEnd/>
            <a:tailEnd/>
          </a:ln>
        </p:spPr>
        <p:txBody>
          <a:bodyPr/>
          <a:lstStyle/>
          <a:p>
            <a:pPr lvl="0"/>
            <a:r>
              <a:rPr lang="en-US" smtClean="0"/>
              <a:t>Click to edit Master title style</a:t>
            </a:r>
            <a:endParaRPr lang="en-US" dirty="0" smtClean="0"/>
          </a:p>
        </p:txBody>
      </p:sp>
      <p:sp>
        <p:nvSpPr>
          <p:cNvPr id="9" name="Line 13"/>
          <p:cNvSpPr>
            <a:spLocks noChangeShapeType="1"/>
          </p:cNvSpPr>
          <p:nvPr userDrawn="1"/>
        </p:nvSpPr>
        <p:spPr bwMode="auto">
          <a:xfrm>
            <a:off x="0" y="1071563"/>
            <a:ext cx="9144000" cy="0"/>
          </a:xfrm>
          <a:prstGeom prst="line">
            <a:avLst/>
          </a:prstGeom>
          <a:noFill/>
          <a:ln w="9525">
            <a:solidFill>
              <a:srgbClr val="001D68">
                <a:alpha val="50195"/>
              </a:srgbClr>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a:solidFill>
                <a:srgbClr val="000000"/>
              </a:solidFill>
              <a:latin typeface="Verdana" pitchFamily="34" charset="0"/>
              <a:cs typeface="Arial" charset="0"/>
            </a:endParaRPr>
          </a:p>
        </p:txBody>
      </p:sp>
      <p:pic>
        <p:nvPicPr>
          <p:cNvPr id="3078" name="Picture 6" descr="Y:\IPIECA\ipieca_logo_rgb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61840" y="218582"/>
            <a:ext cx="1901825" cy="642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928519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68760"/>
            <a:ext cx="4038600" cy="485740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268760"/>
            <a:ext cx="4038600" cy="485740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Rectangle 2"/>
          <p:cNvSpPr>
            <a:spLocks noGrp="1" noChangeArrowheads="1"/>
          </p:cNvSpPr>
          <p:nvPr>
            <p:ph type="title"/>
          </p:nvPr>
        </p:nvSpPr>
        <p:spPr bwMode="auto">
          <a:xfrm>
            <a:off x="457200" y="298430"/>
            <a:ext cx="7900988" cy="504825"/>
          </a:xfrm>
          <a:prstGeom prst="rect">
            <a:avLst/>
          </a:prstGeom>
          <a:noFill/>
          <a:ln w="9525">
            <a:noFill/>
            <a:miter lim="800000"/>
            <a:headEnd/>
            <a:tailEnd/>
          </a:ln>
        </p:spPr>
        <p:txBody>
          <a:bodyPr/>
          <a:lstStyle/>
          <a:p>
            <a:pPr lvl="0"/>
            <a:r>
              <a:rPr lang="en-US" smtClean="0"/>
              <a:t>Click to edit Master title style</a:t>
            </a:r>
            <a:endParaRPr lang="en-US" dirty="0" smtClean="0"/>
          </a:p>
        </p:txBody>
      </p:sp>
      <p:sp>
        <p:nvSpPr>
          <p:cNvPr id="10" name="Line 13"/>
          <p:cNvSpPr>
            <a:spLocks noChangeShapeType="1"/>
          </p:cNvSpPr>
          <p:nvPr userDrawn="1"/>
        </p:nvSpPr>
        <p:spPr bwMode="auto">
          <a:xfrm>
            <a:off x="0" y="1071563"/>
            <a:ext cx="9144000" cy="0"/>
          </a:xfrm>
          <a:prstGeom prst="line">
            <a:avLst/>
          </a:prstGeom>
          <a:noFill/>
          <a:ln w="9525">
            <a:solidFill>
              <a:srgbClr val="001D68">
                <a:alpha val="50195"/>
              </a:srgbClr>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a:solidFill>
                <a:srgbClr val="000000"/>
              </a:solidFill>
              <a:latin typeface="Verdana" pitchFamily="34" charset="0"/>
              <a:cs typeface="Arial" charset="0"/>
            </a:endParaRPr>
          </a:p>
        </p:txBody>
      </p:sp>
      <p:sp>
        <p:nvSpPr>
          <p:cNvPr id="11" name="Date Placeholder 3"/>
          <p:cNvSpPr>
            <a:spLocks noGrp="1"/>
          </p:cNvSpPr>
          <p:nvPr>
            <p:ph type="dt" sz="half" idx="10"/>
          </p:nvPr>
        </p:nvSpPr>
        <p:spPr>
          <a:xfrm>
            <a:off x="457200" y="6448251"/>
            <a:ext cx="2133600" cy="365125"/>
          </a:xfrm>
        </p:spPr>
        <p:txBody>
          <a:bodyPr/>
          <a:lstStyle>
            <a:lvl1pPr>
              <a:defRPr sz="800"/>
            </a:lvl1pPr>
          </a:lstStyle>
          <a:p>
            <a:r>
              <a:rPr lang="en-US" smtClean="0"/>
              <a:t>Thursday, 02 May 2013</a:t>
            </a:r>
            <a:endParaRPr lang="en-GB" dirty="0"/>
          </a:p>
        </p:txBody>
      </p:sp>
      <p:sp>
        <p:nvSpPr>
          <p:cNvPr id="12" name="Slide Number Placeholder 5"/>
          <p:cNvSpPr>
            <a:spLocks noGrp="1"/>
          </p:cNvSpPr>
          <p:nvPr>
            <p:ph type="sldNum" sz="quarter" idx="12"/>
          </p:nvPr>
        </p:nvSpPr>
        <p:spPr>
          <a:xfrm>
            <a:off x="6553200" y="6448251"/>
            <a:ext cx="2133600" cy="365125"/>
          </a:xfrm>
        </p:spPr>
        <p:txBody>
          <a:bodyPr/>
          <a:lstStyle>
            <a:lvl1pPr>
              <a:defRPr sz="800"/>
            </a:lvl1pPr>
          </a:lstStyle>
          <a:p>
            <a:fld id="{7506CFD7-39A1-44FD-8624-064551C7AC90}" type="slidenum">
              <a:rPr lang="en-GB" smtClean="0"/>
              <a:pPr/>
              <a:t>‹#›</a:t>
            </a:fld>
            <a:endParaRPr lang="en-GB" dirty="0"/>
          </a:p>
        </p:txBody>
      </p:sp>
      <p:pic>
        <p:nvPicPr>
          <p:cNvPr id="13" name="Picture 6" descr="Y:\IPIECA\ipieca_logo_rgb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61840" y="218582"/>
            <a:ext cx="1901825" cy="642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913520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6876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916832"/>
            <a:ext cx="4040188" cy="42093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26876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16832"/>
            <a:ext cx="4041775" cy="42093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Rectangle 2"/>
          <p:cNvSpPr>
            <a:spLocks noGrp="1" noChangeArrowheads="1"/>
          </p:cNvSpPr>
          <p:nvPr>
            <p:ph type="title"/>
          </p:nvPr>
        </p:nvSpPr>
        <p:spPr bwMode="auto">
          <a:xfrm>
            <a:off x="457200" y="298430"/>
            <a:ext cx="7900988" cy="504825"/>
          </a:xfrm>
          <a:prstGeom prst="rect">
            <a:avLst/>
          </a:prstGeom>
          <a:noFill/>
          <a:ln w="9525">
            <a:noFill/>
            <a:miter lim="800000"/>
            <a:headEnd/>
            <a:tailEnd/>
          </a:ln>
        </p:spPr>
        <p:txBody>
          <a:bodyPr/>
          <a:lstStyle/>
          <a:p>
            <a:pPr lvl="0"/>
            <a:r>
              <a:rPr lang="en-US" smtClean="0"/>
              <a:t>Click to edit Master title style</a:t>
            </a:r>
            <a:endParaRPr lang="en-US" dirty="0" smtClean="0"/>
          </a:p>
        </p:txBody>
      </p:sp>
      <p:sp>
        <p:nvSpPr>
          <p:cNvPr id="12" name="Line 13"/>
          <p:cNvSpPr>
            <a:spLocks noChangeShapeType="1"/>
          </p:cNvSpPr>
          <p:nvPr userDrawn="1"/>
        </p:nvSpPr>
        <p:spPr bwMode="auto">
          <a:xfrm>
            <a:off x="0" y="1071563"/>
            <a:ext cx="9144000" cy="0"/>
          </a:xfrm>
          <a:prstGeom prst="line">
            <a:avLst/>
          </a:prstGeom>
          <a:noFill/>
          <a:ln w="9525">
            <a:solidFill>
              <a:srgbClr val="001D68">
                <a:alpha val="50195"/>
              </a:srgbClr>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a:solidFill>
                <a:srgbClr val="000000"/>
              </a:solidFill>
              <a:latin typeface="Verdana" pitchFamily="34" charset="0"/>
              <a:cs typeface="Arial" charset="0"/>
            </a:endParaRPr>
          </a:p>
        </p:txBody>
      </p:sp>
      <p:sp>
        <p:nvSpPr>
          <p:cNvPr id="13" name="Date Placeholder 3"/>
          <p:cNvSpPr>
            <a:spLocks noGrp="1"/>
          </p:cNvSpPr>
          <p:nvPr>
            <p:ph type="dt" sz="half" idx="10"/>
          </p:nvPr>
        </p:nvSpPr>
        <p:spPr>
          <a:xfrm>
            <a:off x="457200" y="6448251"/>
            <a:ext cx="2133600" cy="365125"/>
          </a:xfrm>
        </p:spPr>
        <p:txBody>
          <a:bodyPr/>
          <a:lstStyle>
            <a:lvl1pPr>
              <a:defRPr sz="800"/>
            </a:lvl1pPr>
          </a:lstStyle>
          <a:p>
            <a:r>
              <a:rPr lang="en-US" smtClean="0"/>
              <a:t>Thursday, 02 May 2013</a:t>
            </a:r>
            <a:endParaRPr lang="en-GB" dirty="0"/>
          </a:p>
        </p:txBody>
      </p:sp>
      <p:sp>
        <p:nvSpPr>
          <p:cNvPr id="14" name="Slide Number Placeholder 5"/>
          <p:cNvSpPr>
            <a:spLocks noGrp="1"/>
          </p:cNvSpPr>
          <p:nvPr>
            <p:ph type="sldNum" sz="quarter" idx="12"/>
          </p:nvPr>
        </p:nvSpPr>
        <p:spPr>
          <a:xfrm>
            <a:off x="6553200" y="6448251"/>
            <a:ext cx="2133600" cy="365125"/>
          </a:xfrm>
        </p:spPr>
        <p:txBody>
          <a:bodyPr/>
          <a:lstStyle>
            <a:lvl1pPr>
              <a:defRPr sz="800"/>
            </a:lvl1pPr>
          </a:lstStyle>
          <a:p>
            <a:fld id="{7506CFD7-39A1-44FD-8624-064551C7AC90}" type="slidenum">
              <a:rPr lang="en-GB" smtClean="0"/>
              <a:pPr/>
              <a:t>‹#›</a:t>
            </a:fld>
            <a:endParaRPr lang="en-GB" dirty="0"/>
          </a:p>
        </p:txBody>
      </p:sp>
      <p:pic>
        <p:nvPicPr>
          <p:cNvPr id="15" name="Picture 6" descr="Y:\IPIECA\ipieca_logo_rgb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61840" y="218582"/>
            <a:ext cx="1901825" cy="642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5222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457200" y="298430"/>
            <a:ext cx="7900988" cy="504825"/>
          </a:xfrm>
          <a:prstGeom prst="rect">
            <a:avLst/>
          </a:prstGeom>
          <a:noFill/>
          <a:ln w="9525">
            <a:noFill/>
            <a:miter lim="800000"/>
            <a:headEnd/>
            <a:tailEnd/>
          </a:ln>
        </p:spPr>
        <p:txBody>
          <a:bodyPr/>
          <a:lstStyle/>
          <a:p>
            <a:pPr lvl="0"/>
            <a:r>
              <a:rPr lang="en-US" smtClean="0"/>
              <a:t>Click to edit Master title style</a:t>
            </a:r>
            <a:endParaRPr lang="en-US" dirty="0" smtClean="0"/>
          </a:p>
        </p:txBody>
      </p:sp>
      <p:sp>
        <p:nvSpPr>
          <p:cNvPr id="8" name="Line 13"/>
          <p:cNvSpPr>
            <a:spLocks noChangeShapeType="1"/>
          </p:cNvSpPr>
          <p:nvPr userDrawn="1"/>
        </p:nvSpPr>
        <p:spPr bwMode="auto">
          <a:xfrm>
            <a:off x="0" y="1071563"/>
            <a:ext cx="9144000" cy="0"/>
          </a:xfrm>
          <a:prstGeom prst="line">
            <a:avLst/>
          </a:prstGeom>
          <a:noFill/>
          <a:ln w="9525">
            <a:solidFill>
              <a:srgbClr val="001D68">
                <a:alpha val="50195"/>
              </a:srgbClr>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a:solidFill>
                <a:srgbClr val="000000"/>
              </a:solidFill>
              <a:latin typeface="Verdana" pitchFamily="34" charset="0"/>
              <a:cs typeface="Arial" charset="0"/>
            </a:endParaRPr>
          </a:p>
        </p:txBody>
      </p:sp>
      <p:sp>
        <p:nvSpPr>
          <p:cNvPr id="9" name="Date Placeholder 3"/>
          <p:cNvSpPr>
            <a:spLocks noGrp="1"/>
          </p:cNvSpPr>
          <p:nvPr>
            <p:ph type="dt" sz="half" idx="10"/>
          </p:nvPr>
        </p:nvSpPr>
        <p:spPr>
          <a:xfrm>
            <a:off x="457200" y="6448251"/>
            <a:ext cx="2133600" cy="365125"/>
          </a:xfrm>
        </p:spPr>
        <p:txBody>
          <a:bodyPr/>
          <a:lstStyle>
            <a:lvl1pPr>
              <a:defRPr sz="800"/>
            </a:lvl1pPr>
          </a:lstStyle>
          <a:p>
            <a:r>
              <a:rPr lang="en-US" smtClean="0"/>
              <a:t>Thursday, 02 May 2013</a:t>
            </a:r>
            <a:endParaRPr lang="en-GB" dirty="0"/>
          </a:p>
        </p:txBody>
      </p:sp>
      <p:sp>
        <p:nvSpPr>
          <p:cNvPr id="10" name="Slide Number Placeholder 5"/>
          <p:cNvSpPr>
            <a:spLocks noGrp="1"/>
          </p:cNvSpPr>
          <p:nvPr>
            <p:ph type="sldNum" sz="quarter" idx="12"/>
          </p:nvPr>
        </p:nvSpPr>
        <p:spPr>
          <a:xfrm>
            <a:off x="6553200" y="6448251"/>
            <a:ext cx="2133600" cy="365125"/>
          </a:xfrm>
        </p:spPr>
        <p:txBody>
          <a:bodyPr/>
          <a:lstStyle>
            <a:lvl1pPr>
              <a:defRPr sz="800"/>
            </a:lvl1pPr>
          </a:lstStyle>
          <a:p>
            <a:fld id="{7506CFD7-39A1-44FD-8624-064551C7AC90}" type="slidenum">
              <a:rPr lang="en-GB" smtClean="0"/>
              <a:pPr/>
              <a:t>‹#›</a:t>
            </a:fld>
            <a:endParaRPr lang="en-GB" dirty="0"/>
          </a:p>
        </p:txBody>
      </p:sp>
      <p:pic>
        <p:nvPicPr>
          <p:cNvPr id="11" name="Picture 6" descr="Y:\IPIECA\ipieca_logo_rgb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61840" y="218582"/>
            <a:ext cx="1901825" cy="642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927697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3"/>
          <p:cNvSpPr>
            <a:spLocks noGrp="1"/>
          </p:cNvSpPr>
          <p:nvPr>
            <p:ph type="dt" sz="half" idx="10"/>
          </p:nvPr>
        </p:nvSpPr>
        <p:spPr>
          <a:xfrm>
            <a:off x="457200" y="6448251"/>
            <a:ext cx="2133600" cy="365125"/>
          </a:xfrm>
        </p:spPr>
        <p:txBody>
          <a:bodyPr/>
          <a:lstStyle>
            <a:lvl1pPr>
              <a:defRPr sz="800"/>
            </a:lvl1pPr>
          </a:lstStyle>
          <a:p>
            <a:r>
              <a:rPr lang="en-US" smtClean="0"/>
              <a:t>Thursday, 02 May 2013</a:t>
            </a:r>
            <a:endParaRPr lang="en-GB" dirty="0"/>
          </a:p>
        </p:txBody>
      </p:sp>
      <p:sp>
        <p:nvSpPr>
          <p:cNvPr id="10" name="Slide Number Placeholder 5"/>
          <p:cNvSpPr>
            <a:spLocks noGrp="1"/>
          </p:cNvSpPr>
          <p:nvPr>
            <p:ph type="sldNum" sz="quarter" idx="12"/>
          </p:nvPr>
        </p:nvSpPr>
        <p:spPr>
          <a:xfrm>
            <a:off x="6553200" y="6448251"/>
            <a:ext cx="2133600" cy="365125"/>
          </a:xfrm>
        </p:spPr>
        <p:txBody>
          <a:bodyPr/>
          <a:lstStyle>
            <a:lvl1pPr>
              <a:defRPr sz="800"/>
            </a:lvl1pPr>
          </a:lstStyle>
          <a:p>
            <a:fld id="{7506CFD7-39A1-44FD-8624-064551C7AC90}" type="slidenum">
              <a:rPr lang="en-GB" smtClean="0"/>
              <a:pPr/>
              <a:t>‹#›</a:t>
            </a:fld>
            <a:endParaRPr lang="en-GB" dirty="0"/>
          </a:p>
        </p:txBody>
      </p:sp>
    </p:spTree>
    <p:extLst>
      <p:ext uri="{BB962C8B-B14F-4D97-AF65-F5344CB8AC3E}">
        <p14:creationId xmlns:p14="http://schemas.microsoft.com/office/powerpoint/2010/main" val="204924314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226567"/>
          </a:xfrm>
          <a:prstGeom prst="rect">
            <a:avLst/>
          </a:prstGeom>
        </p:spPr>
        <p:txBody>
          <a:bodyPr anchor="b" anchorCtr="0"/>
          <a:lstStyle>
            <a:lvl1pPr algn="ctr">
              <a:defRPr sz="3600"/>
            </a:lvl1pPr>
          </a:lstStyle>
          <a:p>
            <a:r>
              <a:rPr lang="en-US" dirty="0" smtClean="0"/>
              <a:t>Click to edit Master title style</a:t>
            </a:r>
            <a:endParaRPr lang="en-GB" dirty="0"/>
          </a:p>
        </p:txBody>
      </p:sp>
      <p:sp>
        <p:nvSpPr>
          <p:cNvPr id="3" name="Subtitle 2"/>
          <p:cNvSpPr>
            <a:spLocks noGrp="1"/>
          </p:cNvSpPr>
          <p:nvPr>
            <p:ph type="subTitle" idx="1"/>
          </p:nvPr>
        </p:nvSpPr>
        <p:spPr>
          <a:xfrm>
            <a:off x="1371600" y="3501008"/>
            <a:ext cx="6400800" cy="2137792"/>
          </a:xfrm>
        </p:spPr>
        <p:txBody>
          <a:bodyPr>
            <a:normAutofit/>
          </a:bodyPr>
          <a:lstStyle>
            <a:lvl1pPr marL="0" indent="0" algn="ctr">
              <a:buNone/>
              <a:defRPr sz="2800">
                <a:solidFill>
                  <a:srgbClr val="013A8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73628" y="1268760"/>
            <a:ext cx="1901952" cy="643128"/>
          </a:xfrm>
          <a:prstGeom prst="rect">
            <a:avLst/>
          </a:prstGeom>
        </p:spPr>
      </p:pic>
      <p:pic>
        <p:nvPicPr>
          <p:cNvPr id="10242" name="Picture 2" descr="Y:\OGP\OGP, no writing badge.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268420" y="1236487"/>
            <a:ext cx="460291" cy="707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420101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lvl1pPr>
              <a:defRPr sz="800"/>
            </a:lvl1pPr>
          </a:lstStyle>
          <a:p>
            <a:r>
              <a:rPr lang="en-US" smtClean="0"/>
              <a:t>Thursday, 02 May 2013</a:t>
            </a:r>
            <a:endParaRPr lang="en-GB" dirty="0"/>
          </a:p>
        </p:txBody>
      </p:sp>
      <p:sp>
        <p:nvSpPr>
          <p:cNvPr id="6" name="Slide Number Placeholder 5"/>
          <p:cNvSpPr>
            <a:spLocks noGrp="1"/>
          </p:cNvSpPr>
          <p:nvPr>
            <p:ph type="sldNum" sz="quarter" idx="12"/>
          </p:nvPr>
        </p:nvSpPr>
        <p:spPr/>
        <p:txBody>
          <a:bodyPr/>
          <a:lstStyle>
            <a:lvl1pPr>
              <a:defRPr sz="800"/>
            </a:lvl1pPr>
          </a:lstStyle>
          <a:p>
            <a:fld id="{7506CFD7-39A1-44FD-8624-064551C7AC90}" type="slidenum">
              <a:rPr lang="en-GB" smtClean="0"/>
              <a:pPr/>
              <a:t>‹#›</a:t>
            </a:fld>
            <a:endParaRPr lang="en-GB" dirty="0"/>
          </a:p>
        </p:txBody>
      </p:sp>
      <p:sp>
        <p:nvSpPr>
          <p:cNvPr id="8" name="Rectangle 2"/>
          <p:cNvSpPr>
            <a:spLocks noGrp="1" noChangeArrowheads="1"/>
          </p:cNvSpPr>
          <p:nvPr>
            <p:ph type="title"/>
          </p:nvPr>
        </p:nvSpPr>
        <p:spPr bwMode="auto">
          <a:xfrm>
            <a:off x="457200" y="298430"/>
            <a:ext cx="7900988" cy="504825"/>
          </a:xfrm>
          <a:prstGeom prst="rect">
            <a:avLst/>
          </a:prstGeom>
          <a:noFill/>
          <a:ln w="9525">
            <a:noFill/>
            <a:miter lim="800000"/>
            <a:headEnd/>
            <a:tailEnd/>
          </a:ln>
        </p:spPr>
        <p:txBody>
          <a:bodyPr/>
          <a:lstStyle/>
          <a:p>
            <a:pPr lvl="0"/>
            <a:r>
              <a:rPr lang="en-US" dirty="0" smtClean="0"/>
              <a:t>Click to edit Master title style</a:t>
            </a:r>
          </a:p>
        </p:txBody>
      </p:sp>
      <p:sp>
        <p:nvSpPr>
          <p:cNvPr id="9" name="Line 13"/>
          <p:cNvSpPr>
            <a:spLocks noChangeShapeType="1"/>
          </p:cNvSpPr>
          <p:nvPr userDrawn="1"/>
        </p:nvSpPr>
        <p:spPr bwMode="auto">
          <a:xfrm>
            <a:off x="0" y="1071563"/>
            <a:ext cx="9144000" cy="0"/>
          </a:xfrm>
          <a:prstGeom prst="line">
            <a:avLst/>
          </a:prstGeom>
          <a:noFill/>
          <a:ln w="9525">
            <a:solidFill>
              <a:srgbClr val="001D68">
                <a:alpha val="50195"/>
              </a:srgbClr>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a:solidFill>
                <a:srgbClr val="000000"/>
              </a:solidFill>
              <a:latin typeface="Verdana" pitchFamily="34" charset="0"/>
              <a:cs typeface="Arial" charset="0"/>
            </a:endParaRPr>
          </a:p>
        </p:txBody>
      </p:sp>
      <p:grpSp>
        <p:nvGrpSpPr>
          <p:cNvPr id="2" name="Group 1"/>
          <p:cNvGrpSpPr/>
          <p:nvPr userDrawn="1"/>
        </p:nvGrpSpPr>
        <p:grpSpPr>
          <a:xfrm>
            <a:off x="6444208" y="218582"/>
            <a:ext cx="2419457" cy="642938"/>
            <a:chOff x="6444208" y="218582"/>
            <a:chExt cx="2419457" cy="642938"/>
          </a:xfrm>
        </p:grpSpPr>
        <p:pic>
          <p:nvPicPr>
            <p:cNvPr id="3078" name="Picture 6" descr="Y:\IPIECA\ipieca_logo_rgb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61840" y="218582"/>
              <a:ext cx="1901825" cy="6429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Y:\OGP\OGP, no writing badge.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44208" y="280375"/>
              <a:ext cx="337801" cy="51935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268884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68760"/>
            <a:ext cx="4038600" cy="485740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268760"/>
            <a:ext cx="4038600" cy="485740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Rectangle 2"/>
          <p:cNvSpPr>
            <a:spLocks noGrp="1" noChangeArrowheads="1"/>
          </p:cNvSpPr>
          <p:nvPr>
            <p:ph type="title"/>
          </p:nvPr>
        </p:nvSpPr>
        <p:spPr bwMode="auto">
          <a:xfrm>
            <a:off x="457200" y="298430"/>
            <a:ext cx="7900988" cy="504825"/>
          </a:xfrm>
          <a:prstGeom prst="rect">
            <a:avLst/>
          </a:prstGeom>
          <a:noFill/>
          <a:ln w="9525">
            <a:noFill/>
            <a:miter lim="800000"/>
            <a:headEnd/>
            <a:tailEnd/>
          </a:ln>
        </p:spPr>
        <p:txBody>
          <a:bodyPr/>
          <a:lstStyle/>
          <a:p>
            <a:pPr lvl="0"/>
            <a:r>
              <a:rPr lang="en-US" dirty="0" smtClean="0"/>
              <a:t>Click to edit Master title style</a:t>
            </a:r>
          </a:p>
        </p:txBody>
      </p:sp>
      <p:sp>
        <p:nvSpPr>
          <p:cNvPr id="10" name="Line 13"/>
          <p:cNvSpPr>
            <a:spLocks noChangeShapeType="1"/>
          </p:cNvSpPr>
          <p:nvPr userDrawn="1"/>
        </p:nvSpPr>
        <p:spPr bwMode="auto">
          <a:xfrm>
            <a:off x="0" y="1071563"/>
            <a:ext cx="9144000" cy="0"/>
          </a:xfrm>
          <a:prstGeom prst="line">
            <a:avLst/>
          </a:prstGeom>
          <a:noFill/>
          <a:ln w="9525">
            <a:solidFill>
              <a:srgbClr val="001D68">
                <a:alpha val="50195"/>
              </a:srgbClr>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a:solidFill>
                <a:srgbClr val="000000"/>
              </a:solidFill>
              <a:latin typeface="Verdana" pitchFamily="34" charset="0"/>
              <a:cs typeface="Arial" charset="0"/>
            </a:endParaRPr>
          </a:p>
        </p:txBody>
      </p:sp>
      <p:sp>
        <p:nvSpPr>
          <p:cNvPr id="11" name="Date Placeholder 3"/>
          <p:cNvSpPr>
            <a:spLocks noGrp="1"/>
          </p:cNvSpPr>
          <p:nvPr>
            <p:ph type="dt" sz="half" idx="10"/>
          </p:nvPr>
        </p:nvSpPr>
        <p:spPr>
          <a:xfrm>
            <a:off x="457200" y="6448251"/>
            <a:ext cx="2133600" cy="365125"/>
          </a:xfrm>
        </p:spPr>
        <p:txBody>
          <a:bodyPr/>
          <a:lstStyle>
            <a:lvl1pPr>
              <a:defRPr sz="800"/>
            </a:lvl1pPr>
          </a:lstStyle>
          <a:p>
            <a:r>
              <a:rPr lang="en-US" smtClean="0"/>
              <a:t>Thursday, 02 May 2013</a:t>
            </a:r>
            <a:endParaRPr lang="en-GB" dirty="0"/>
          </a:p>
        </p:txBody>
      </p:sp>
      <p:sp>
        <p:nvSpPr>
          <p:cNvPr id="12" name="Slide Number Placeholder 5"/>
          <p:cNvSpPr>
            <a:spLocks noGrp="1"/>
          </p:cNvSpPr>
          <p:nvPr>
            <p:ph type="sldNum" sz="quarter" idx="12"/>
          </p:nvPr>
        </p:nvSpPr>
        <p:spPr>
          <a:xfrm>
            <a:off x="6553200" y="6448251"/>
            <a:ext cx="2133600" cy="365125"/>
          </a:xfrm>
        </p:spPr>
        <p:txBody>
          <a:bodyPr/>
          <a:lstStyle>
            <a:lvl1pPr>
              <a:defRPr sz="800"/>
            </a:lvl1pPr>
          </a:lstStyle>
          <a:p>
            <a:fld id="{7506CFD7-39A1-44FD-8624-064551C7AC90}" type="slidenum">
              <a:rPr lang="en-GB" smtClean="0"/>
              <a:pPr/>
              <a:t>‹#›</a:t>
            </a:fld>
            <a:endParaRPr lang="en-GB" dirty="0"/>
          </a:p>
        </p:txBody>
      </p:sp>
      <p:grpSp>
        <p:nvGrpSpPr>
          <p:cNvPr id="14" name="Group 13"/>
          <p:cNvGrpSpPr/>
          <p:nvPr userDrawn="1"/>
        </p:nvGrpSpPr>
        <p:grpSpPr>
          <a:xfrm>
            <a:off x="6444208" y="218582"/>
            <a:ext cx="2419457" cy="642938"/>
            <a:chOff x="6444208" y="218582"/>
            <a:chExt cx="2419457" cy="642938"/>
          </a:xfrm>
        </p:grpSpPr>
        <p:pic>
          <p:nvPicPr>
            <p:cNvPr id="15" name="Picture 6" descr="Y:\IPIECA\ipieca_logo_rgb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61840" y="218582"/>
              <a:ext cx="1901825" cy="64293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Y:\OGP\OGP, no writing badge.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44208" y="280375"/>
              <a:ext cx="337801" cy="51935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0714952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68760"/>
            <a:ext cx="8229600" cy="485740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800">
                <a:solidFill>
                  <a:srgbClr val="013A81"/>
                </a:solidFill>
              </a:defRPr>
            </a:lvl1pPr>
          </a:lstStyle>
          <a:p>
            <a:r>
              <a:rPr lang="en-US" smtClean="0"/>
              <a:t>Thursday, 02 May 2013</a:t>
            </a:r>
            <a:endParaRPr lang="en-GB" dirty="0"/>
          </a:p>
        </p:txBody>
      </p:sp>
      <p:sp>
        <p:nvSpPr>
          <p:cNvPr id="6" name="Slide Number Placeholder 5"/>
          <p:cNvSpPr>
            <a:spLocks noGrp="1"/>
          </p:cNvSpPr>
          <p:nvPr>
            <p:ph type="sldNum" sz="quarter" idx="4"/>
          </p:nvPr>
        </p:nvSpPr>
        <p:spPr>
          <a:xfrm>
            <a:off x="6553200" y="6448251"/>
            <a:ext cx="2133600" cy="365125"/>
          </a:xfrm>
          <a:prstGeom prst="rect">
            <a:avLst/>
          </a:prstGeom>
        </p:spPr>
        <p:txBody>
          <a:bodyPr vert="horz" lIns="91440" tIns="45720" rIns="91440" bIns="45720" rtlCol="0" anchor="ctr"/>
          <a:lstStyle>
            <a:lvl1pPr algn="r">
              <a:defRPr sz="800">
                <a:solidFill>
                  <a:srgbClr val="013A81"/>
                </a:solidFill>
              </a:defRPr>
            </a:lvl1pPr>
          </a:lstStyle>
          <a:p>
            <a:fld id="{7506CFD7-39A1-44FD-8624-064551C7AC90}" type="slidenum">
              <a:rPr lang="en-GB" smtClean="0"/>
              <a:pPr/>
              <a:t>‹#›</a:t>
            </a:fld>
            <a:endParaRPr lang="en-GB" dirty="0"/>
          </a:p>
        </p:txBody>
      </p:sp>
    </p:spTree>
    <p:extLst>
      <p:ext uri="{BB962C8B-B14F-4D97-AF65-F5344CB8AC3E}">
        <p14:creationId xmlns:p14="http://schemas.microsoft.com/office/powerpoint/2010/main" val="28848025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7" r:id="rId6"/>
  </p:sldLayoutIdLst>
  <p:timing>
    <p:tnLst>
      <p:par>
        <p:cTn id="1" dur="indefinite" restart="never" nodeType="tmRoot"/>
      </p:par>
    </p:tnLst>
  </p:timing>
  <p:hf hdr="0" ftr="0"/>
  <p:txStyles>
    <p:titleStyle>
      <a:lvl1pPr algn="l" defTabSz="914400" rtl="0" eaLnBrk="1" latinLnBrk="0" hangingPunct="1">
        <a:spcBef>
          <a:spcPct val="0"/>
        </a:spcBef>
        <a:buNone/>
        <a:defRPr sz="2400" b="1" kern="1200">
          <a:solidFill>
            <a:srgbClr val="013A81"/>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2400" b="1" kern="1200">
          <a:solidFill>
            <a:srgbClr val="013A81"/>
          </a:solidFill>
          <a:latin typeface="+mn-lt"/>
          <a:ea typeface="+mn-ea"/>
          <a:cs typeface="+mn-cs"/>
        </a:defRPr>
      </a:lvl1pPr>
      <a:lvl2pPr marL="742950" indent="-285750" algn="l" defTabSz="914400" rtl="0" eaLnBrk="1" latinLnBrk="0" hangingPunct="1">
        <a:spcBef>
          <a:spcPct val="20000"/>
        </a:spcBef>
        <a:buClr>
          <a:srgbClr val="013A81"/>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rgbClr val="013A81"/>
        </a:buClr>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rgbClr val="013A81"/>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013A81"/>
        </a:buClr>
        <a:buFont typeface="Calibri"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68760"/>
            <a:ext cx="8229600" cy="485740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800">
                <a:solidFill>
                  <a:srgbClr val="013A81"/>
                </a:solidFill>
              </a:defRPr>
            </a:lvl1pPr>
          </a:lstStyle>
          <a:p>
            <a:r>
              <a:rPr lang="en-US" smtClean="0"/>
              <a:t>Thursday, 02 May 2013</a:t>
            </a:r>
            <a:endParaRPr lang="en-GB" dirty="0"/>
          </a:p>
        </p:txBody>
      </p:sp>
      <p:sp>
        <p:nvSpPr>
          <p:cNvPr id="6" name="Slide Number Placeholder 5"/>
          <p:cNvSpPr>
            <a:spLocks noGrp="1"/>
          </p:cNvSpPr>
          <p:nvPr>
            <p:ph type="sldNum" sz="quarter" idx="4"/>
          </p:nvPr>
        </p:nvSpPr>
        <p:spPr>
          <a:xfrm>
            <a:off x="6553200" y="6448251"/>
            <a:ext cx="2133600" cy="365125"/>
          </a:xfrm>
          <a:prstGeom prst="rect">
            <a:avLst/>
          </a:prstGeom>
        </p:spPr>
        <p:txBody>
          <a:bodyPr vert="horz" lIns="91440" tIns="45720" rIns="91440" bIns="45720" rtlCol="0" anchor="ctr"/>
          <a:lstStyle>
            <a:lvl1pPr algn="r">
              <a:defRPr sz="800">
                <a:solidFill>
                  <a:srgbClr val="013A81"/>
                </a:solidFill>
              </a:defRPr>
            </a:lvl1pPr>
          </a:lstStyle>
          <a:p>
            <a:fld id="{7506CFD7-39A1-44FD-8624-064551C7AC90}" type="slidenum">
              <a:rPr lang="en-GB" smtClean="0"/>
              <a:pPr/>
              <a:t>‹#›</a:t>
            </a:fld>
            <a:endParaRPr lang="en-GB" dirty="0"/>
          </a:p>
        </p:txBody>
      </p:sp>
    </p:spTree>
    <p:extLst>
      <p:ext uri="{BB962C8B-B14F-4D97-AF65-F5344CB8AC3E}">
        <p14:creationId xmlns:p14="http://schemas.microsoft.com/office/powerpoint/2010/main" val="1191256262"/>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Lst>
  <p:timing>
    <p:tnLst>
      <p:par>
        <p:cTn id="1" dur="indefinite" restart="never" nodeType="tmRoot"/>
      </p:par>
    </p:tnLst>
  </p:timing>
  <p:hf hdr="0" ftr="0"/>
  <p:txStyles>
    <p:titleStyle>
      <a:lvl1pPr algn="l" defTabSz="914400" rtl="0" eaLnBrk="1" latinLnBrk="0" hangingPunct="1">
        <a:spcBef>
          <a:spcPct val="0"/>
        </a:spcBef>
        <a:buNone/>
        <a:defRPr sz="2400" b="1" kern="1200">
          <a:solidFill>
            <a:srgbClr val="013A81"/>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2400" b="1" kern="1200">
          <a:solidFill>
            <a:srgbClr val="013A81"/>
          </a:solidFill>
          <a:latin typeface="+mn-lt"/>
          <a:ea typeface="+mn-ea"/>
          <a:cs typeface="+mn-cs"/>
        </a:defRPr>
      </a:lvl1pPr>
      <a:lvl2pPr marL="742950" indent="-285750" algn="l" defTabSz="914400" rtl="0" eaLnBrk="1" latinLnBrk="0" hangingPunct="1">
        <a:spcBef>
          <a:spcPct val="20000"/>
        </a:spcBef>
        <a:buClr>
          <a:srgbClr val="013A81"/>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rgbClr val="013A81"/>
        </a:buClr>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rgbClr val="013A81"/>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013A81"/>
        </a:buClr>
        <a:buFont typeface="Calibri"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voluntaryprinciples.org/" TargetMode="External"/><Relationship Id="rId7" Type="http://schemas.openxmlformats.org/officeDocument/2006/relationships/hyperlink" Target="http://www.ilo.org/empent/areas/business-helpdesk/lang--en/index.htm" TargetMode="External"/><Relationship Id="rId2" Type="http://schemas.openxmlformats.org/officeDocument/2006/relationships/hyperlink" Target="http://www.ipieca.org/" TargetMode="External"/><Relationship Id="rId1" Type="http://schemas.openxmlformats.org/officeDocument/2006/relationships/slideLayout" Target="../slideLayouts/slideLayout2.xml"/><Relationship Id="rId6" Type="http://schemas.openxmlformats.org/officeDocument/2006/relationships/hyperlink" Target="http://www.ilo.org/global/standards/subjects-covered-by-international-labour-standards/lang--en/index.htm" TargetMode="External"/><Relationship Id="rId5" Type="http://schemas.openxmlformats.org/officeDocument/2006/relationships/hyperlink" Target="http://www.ohchr.org/documents/issues/business/A.HRC.17.31.pdf" TargetMode="External"/><Relationship Id="rId4" Type="http://schemas.openxmlformats.org/officeDocument/2006/relationships/hyperlink" Target="http://www1.ifc.org/wps/wcm/connect/topics_ext_content/ifc_external_corporate_site/ifc+sustainability/publications/publications_handbook_pps" TargetMode="External"/><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t>Human Rights Training </a:t>
            </a:r>
            <a:r>
              <a:rPr lang="en-GB" dirty="0" smtClean="0"/>
              <a:t>Tool</a:t>
            </a:r>
            <a:endParaRPr lang="en-GB" dirty="0"/>
          </a:p>
        </p:txBody>
      </p:sp>
      <p:sp>
        <p:nvSpPr>
          <p:cNvPr id="5" name="Subtitle 4"/>
          <p:cNvSpPr>
            <a:spLocks noGrp="1"/>
          </p:cNvSpPr>
          <p:nvPr>
            <p:ph type="subTitle" idx="1"/>
          </p:nvPr>
        </p:nvSpPr>
        <p:spPr/>
        <p:txBody>
          <a:bodyPr/>
          <a:lstStyle/>
          <a:p>
            <a:endParaRPr lang="en-GB"/>
          </a:p>
        </p:txBody>
      </p:sp>
    </p:spTree>
    <p:extLst>
      <p:ext uri="{BB962C8B-B14F-4D97-AF65-F5344CB8AC3E}">
        <p14:creationId xmlns:p14="http://schemas.microsoft.com/office/powerpoint/2010/main" val="2929216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dirty="0"/>
              <a:t>Companies are expected to treat all workers with respect and dignity and promote diversity in the workplace. </a:t>
            </a:r>
            <a:endParaRPr lang="en-GB" dirty="0" smtClean="0"/>
          </a:p>
          <a:p>
            <a:endParaRPr lang="en-GB" dirty="0"/>
          </a:p>
          <a:p>
            <a:r>
              <a:rPr lang="en-GB" dirty="0"/>
              <a:t>Company policies and practices should (</a:t>
            </a:r>
            <a:r>
              <a:rPr lang="en-GB" dirty="0" err="1"/>
              <a:t>i</a:t>
            </a:r>
            <a:r>
              <a:rPr lang="en-GB" dirty="0"/>
              <a:t>) adhere to all applicable domestic laws; and (ii) are generally expected to be consistent with the International Labour Organization’s (ILO) Core Labour Conventions, in particular:</a:t>
            </a:r>
          </a:p>
          <a:p>
            <a:pPr marL="1085850" lvl="1" indent="-342900"/>
            <a:r>
              <a:rPr lang="en-GB" dirty="0"/>
              <a:t>Freedom of association and the right to collective bargaining</a:t>
            </a:r>
          </a:p>
          <a:p>
            <a:pPr marL="1085850" lvl="1" indent="-342900"/>
            <a:r>
              <a:rPr lang="en-GB" dirty="0"/>
              <a:t>Elimination of forced and compulsory labour</a:t>
            </a:r>
          </a:p>
          <a:p>
            <a:pPr marL="1085850" lvl="1" indent="-342900"/>
            <a:r>
              <a:rPr lang="en-GB" dirty="0"/>
              <a:t>Abolition of child labour</a:t>
            </a:r>
          </a:p>
          <a:p>
            <a:pPr marL="1085850" lvl="1" indent="-342900"/>
            <a:r>
              <a:rPr lang="en-GB" dirty="0"/>
              <a:t>Elimination of discrimination in the workplace</a:t>
            </a:r>
          </a:p>
          <a:p>
            <a:pPr marL="1085850" lvl="1" indent="-342900"/>
            <a:r>
              <a:rPr lang="en-GB" dirty="0"/>
              <a:t>Promotion of healthy and safe working conditions for employees</a:t>
            </a:r>
          </a:p>
          <a:p>
            <a:endParaRPr lang="en-GB" dirty="0"/>
          </a:p>
        </p:txBody>
      </p:sp>
      <p:sp>
        <p:nvSpPr>
          <p:cNvPr id="3" name="Date Placeholder 2"/>
          <p:cNvSpPr>
            <a:spLocks noGrp="1"/>
          </p:cNvSpPr>
          <p:nvPr>
            <p:ph type="dt" sz="half" idx="10"/>
          </p:nvPr>
        </p:nvSpPr>
        <p:spPr/>
        <p:txBody>
          <a:bodyPr/>
          <a:lstStyle/>
          <a:p>
            <a:r>
              <a:rPr lang="en-US" smtClean="0"/>
              <a:t>Thursday, 02 May 2013</a:t>
            </a:r>
            <a:endParaRPr lang="en-GB" dirty="0"/>
          </a:p>
        </p:txBody>
      </p:sp>
      <p:sp>
        <p:nvSpPr>
          <p:cNvPr id="4" name="Slide Number Placeholder 3"/>
          <p:cNvSpPr>
            <a:spLocks noGrp="1"/>
          </p:cNvSpPr>
          <p:nvPr>
            <p:ph type="sldNum" sz="quarter" idx="12"/>
          </p:nvPr>
        </p:nvSpPr>
        <p:spPr/>
        <p:txBody>
          <a:bodyPr/>
          <a:lstStyle/>
          <a:p>
            <a:fld id="{7506CFD7-39A1-44FD-8624-064551C7AC90}" type="slidenum">
              <a:rPr lang="en-GB" smtClean="0"/>
              <a:pPr/>
              <a:t>10</a:t>
            </a:fld>
            <a:endParaRPr lang="en-GB" dirty="0"/>
          </a:p>
        </p:txBody>
      </p:sp>
      <p:sp>
        <p:nvSpPr>
          <p:cNvPr id="5" name="Title 4"/>
          <p:cNvSpPr>
            <a:spLocks noGrp="1"/>
          </p:cNvSpPr>
          <p:nvPr>
            <p:ph type="title"/>
          </p:nvPr>
        </p:nvSpPr>
        <p:spPr/>
        <p:txBody>
          <a:bodyPr/>
          <a:lstStyle/>
          <a:p>
            <a:r>
              <a:rPr lang="en-GB" dirty="0"/>
              <a:t>1. Employee / Labour Relations</a:t>
            </a:r>
          </a:p>
        </p:txBody>
      </p:sp>
    </p:spTree>
    <p:extLst>
      <p:ext uri="{BB962C8B-B14F-4D97-AF65-F5344CB8AC3E}">
        <p14:creationId xmlns:p14="http://schemas.microsoft.com/office/powerpoint/2010/main" val="17535403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Insert company human resource or </a:t>
            </a:r>
            <a:r>
              <a:rPr lang="en-US" dirty="0" err="1"/>
              <a:t>labour</a:t>
            </a:r>
            <a:r>
              <a:rPr lang="en-US" dirty="0"/>
              <a:t> relations policies or guidelines</a:t>
            </a:r>
          </a:p>
          <a:p>
            <a:endParaRPr lang="en-GB" dirty="0"/>
          </a:p>
        </p:txBody>
      </p:sp>
      <p:sp>
        <p:nvSpPr>
          <p:cNvPr id="3" name="Date Placeholder 2"/>
          <p:cNvSpPr>
            <a:spLocks noGrp="1"/>
          </p:cNvSpPr>
          <p:nvPr>
            <p:ph type="dt" sz="half" idx="10"/>
          </p:nvPr>
        </p:nvSpPr>
        <p:spPr/>
        <p:txBody>
          <a:bodyPr/>
          <a:lstStyle/>
          <a:p>
            <a:r>
              <a:rPr lang="en-US" smtClean="0"/>
              <a:t>Thursday, 02 May 2013</a:t>
            </a:r>
            <a:endParaRPr lang="en-GB" dirty="0"/>
          </a:p>
        </p:txBody>
      </p:sp>
      <p:sp>
        <p:nvSpPr>
          <p:cNvPr id="4" name="Slide Number Placeholder 3"/>
          <p:cNvSpPr>
            <a:spLocks noGrp="1"/>
          </p:cNvSpPr>
          <p:nvPr>
            <p:ph type="sldNum" sz="quarter" idx="12"/>
          </p:nvPr>
        </p:nvSpPr>
        <p:spPr/>
        <p:txBody>
          <a:bodyPr/>
          <a:lstStyle/>
          <a:p>
            <a:fld id="{7506CFD7-39A1-44FD-8624-064551C7AC90}" type="slidenum">
              <a:rPr lang="en-GB" smtClean="0"/>
              <a:pPr/>
              <a:t>11</a:t>
            </a:fld>
            <a:endParaRPr lang="en-GB" dirty="0"/>
          </a:p>
        </p:txBody>
      </p:sp>
      <p:sp>
        <p:nvSpPr>
          <p:cNvPr id="5" name="Title 4"/>
          <p:cNvSpPr>
            <a:spLocks noGrp="1"/>
          </p:cNvSpPr>
          <p:nvPr>
            <p:ph type="title"/>
          </p:nvPr>
        </p:nvSpPr>
        <p:spPr>
          <a:xfrm>
            <a:off x="457200" y="298430"/>
            <a:ext cx="6491064" cy="504825"/>
          </a:xfrm>
        </p:spPr>
        <p:txBody>
          <a:bodyPr/>
          <a:lstStyle/>
          <a:p>
            <a:r>
              <a:rPr lang="en-GB" sz="2200" cap="all" dirty="0"/>
              <a:t>[insert company name] </a:t>
            </a:r>
            <a:r>
              <a:rPr lang="en-GB" sz="2200" dirty="0"/>
              <a:t>expectations regarding Employees and Labour Relations</a:t>
            </a:r>
          </a:p>
        </p:txBody>
      </p:sp>
    </p:spTree>
    <p:extLst>
      <p:ext uri="{BB962C8B-B14F-4D97-AF65-F5344CB8AC3E}">
        <p14:creationId xmlns:p14="http://schemas.microsoft.com/office/powerpoint/2010/main" val="23517160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GB" dirty="0"/>
              <a:t>Companies are expected to provide security to protect personnel and assets in a manner that respects human rights of staff and community members. </a:t>
            </a:r>
            <a:endParaRPr lang="en-GB" dirty="0" smtClean="0"/>
          </a:p>
          <a:p>
            <a:endParaRPr lang="en-GB" dirty="0"/>
          </a:p>
          <a:p>
            <a:r>
              <a:rPr lang="en-GB" dirty="0"/>
              <a:t>The issues focus on respect for civil and political rights, such as freedom from arbitrary arrest and detention, cruel, inhumane or degrading treatment</a:t>
            </a:r>
            <a:r>
              <a:rPr lang="en-GB" dirty="0" smtClean="0"/>
              <a:t>.</a:t>
            </a:r>
          </a:p>
          <a:p>
            <a:endParaRPr lang="en-GB" dirty="0"/>
          </a:p>
          <a:p>
            <a:r>
              <a:rPr lang="en-GB" dirty="0"/>
              <a:t>Company policies and practices are generally expected to be consistent with international principles, such as United Nations Use of Force Guidelines or the Voluntary Principles on Security and Human Rights, particularly:</a:t>
            </a:r>
          </a:p>
          <a:p>
            <a:pPr marL="1085850" lvl="1" indent="-342900"/>
            <a:r>
              <a:rPr lang="en-GB" dirty="0"/>
              <a:t>Contracting private security</a:t>
            </a:r>
          </a:p>
          <a:p>
            <a:pPr marL="1085850" lvl="1" indent="-342900"/>
            <a:r>
              <a:rPr lang="en-GB" dirty="0"/>
              <a:t>Engaging with public security</a:t>
            </a:r>
          </a:p>
          <a:p>
            <a:pPr marL="1085850" lvl="1" indent="-342900"/>
            <a:r>
              <a:rPr lang="en-GB" dirty="0"/>
              <a:t>Conducting assessment of potential risks and issues associated with the provision of security</a:t>
            </a:r>
          </a:p>
          <a:p>
            <a:pPr marL="1085850" lvl="1" indent="-342900"/>
            <a:r>
              <a:rPr lang="en-GB" dirty="0"/>
              <a:t>Appropriate training and support (non-lethal) provided to security providers </a:t>
            </a:r>
          </a:p>
          <a:p>
            <a:endParaRPr lang="en-GB" dirty="0"/>
          </a:p>
        </p:txBody>
      </p:sp>
      <p:sp>
        <p:nvSpPr>
          <p:cNvPr id="3" name="Date Placeholder 2"/>
          <p:cNvSpPr>
            <a:spLocks noGrp="1"/>
          </p:cNvSpPr>
          <p:nvPr>
            <p:ph type="dt" sz="half" idx="10"/>
          </p:nvPr>
        </p:nvSpPr>
        <p:spPr/>
        <p:txBody>
          <a:bodyPr/>
          <a:lstStyle/>
          <a:p>
            <a:r>
              <a:rPr lang="en-US" smtClean="0"/>
              <a:t>Thursday, 02 May 2013</a:t>
            </a:r>
            <a:endParaRPr lang="en-GB" dirty="0"/>
          </a:p>
        </p:txBody>
      </p:sp>
      <p:sp>
        <p:nvSpPr>
          <p:cNvPr id="4" name="Slide Number Placeholder 3"/>
          <p:cNvSpPr>
            <a:spLocks noGrp="1"/>
          </p:cNvSpPr>
          <p:nvPr>
            <p:ph type="sldNum" sz="quarter" idx="12"/>
          </p:nvPr>
        </p:nvSpPr>
        <p:spPr/>
        <p:txBody>
          <a:bodyPr/>
          <a:lstStyle/>
          <a:p>
            <a:fld id="{7506CFD7-39A1-44FD-8624-064551C7AC90}" type="slidenum">
              <a:rPr lang="en-GB" smtClean="0"/>
              <a:pPr/>
              <a:t>12</a:t>
            </a:fld>
            <a:endParaRPr lang="en-GB" dirty="0"/>
          </a:p>
        </p:txBody>
      </p:sp>
      <p:sp>
        <p:nvSpPr>
          <p:cNvPr id="5" name="Title 4"/>
          <p:cNvSpPr>
            <a:spLocks noGrp="1"/>
          </p:cNvSpPr>
          <p:nvPr>
            <p:ph type="title"/>
          </p:nvPr>
        </p:nvSpPr>
        <p:spPr/>
        <p:txBody>
          <a:bodyPr/>
          <a:lstStyle/>
          <a:p>
            <a:r>
              <a:rPr lang="en-GB" dirty="0"/>
              <a:t>2. Provision of Security</a:t>
            </a:r>
          </a:p>
        </p:txBody>
      </p:sp>
    </p:spTree>
    <p:extLst>
      <p:ext uri="{BB962C8B-B14F-4D97-AF65-F5344CB8AC3E}">
        <p14:creationId xmlns:p14="http://schemas.microsoft.com/office/powerpoint/2010/main" val="3596403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GB" dirty="0"/>
              <a:t>Insert description of company policies or guidelines on security provision.  </a:t>
            </a:r>
            <a:r>
              <a:rPr lang="en-GB" dirty="0">
                <a:solidFill>
                  <a:srgbClr val="FF0000"/>
                </a:solidFill>
              </a:rPr>
              <a:t>[Note: your legal team should be consulted before examples are used.  Documentation might be confidential or privileged.]</a:t>
            </a:r>
          </a:p>
          <a:p>
            <a:endParaRPr lang="en-GB" dirty="0" smtClean="0"/>
          </a:p>
          <a:p>
            <a:r>
              <a:rPr lang="en-GB" dirty="0" smtClean="0"/>
              <a:t>Potential </a:t>
            </a:r>
            <a:r>
              <a:rPr lang="en-GB" dirty="0"/>
              <a:t>Examples:</a:t>
            </a:r>
          </a:p>
          <a:p>
            <a:pPr marL="1085850" lvl="1" indent="-342900"/>
            <a:r>
              <a:rPr lang="en-GB" dirty="0"/>
              <a:t>Contractual provisions with private security firm</a:t>
            </a:r>
          </a:p>
          <a:p>
            <a:pPr marL="1085850" lvl="1" indent="-342900"/>
            <a:r>
              <a:rPr lang="en-GB" dirty="0"/>
              <a:t>Assessment of potential risks associated with the provision of security</a:t>
            </a:r>
          </a:p>
          <a:p>
            <a:pPr marL="1085850" lvl="1" indent="-342900"/>
            <a:r>
              <a:rPr lang="en-GB" dirty="0"/>
              <a:t>Incorporation of security and human rights expectations into project documents</a:t>
            </a:r>
          </a:p>
          <a:p>
            <a:pPr marL="1085850" lvl="1" indent="-342900"/>
            <a:r>
              <a:rPr lang="en-GB" dirty="0"/>
              <a:t>Building internal awareness on managing security in a manner that respects human rights</a:t>
            </a:r>
          </a:p>
          <a:p>
            <a:pPr marL="1085850" lvl="1" indent="-342900"/>
            <a:r>
              <a:rPr lang="en-GB" dirty="0"/>
              <a:t>Training security providers </a:t>
            </a:r>
          </a:p>
          <a:p>
            <a:pPr marL="1085850" lvl="1" indent="-342900"/>
            <a:r>
              <a:rPr lang="en-GB" dirty="0"/>
              <a:t>Building relationships with security providers</a:t>
            </a:r>
          </a:p>
          <a:p>
            <a:pPr marL="1085850" lvl="1" indent="-342900"/>
            <a:r>
              <a:rPr lang="en-GB" dirty="0"/>
              <a:t>Engaging with local communities about security arrangements </a:t>
            </a:r>
          </a:p>
          <a:p>
            <a:pPr marL="1085850" lvl="1" indent="-342900"/>
            <a:r>
              <a:rPr lang="en-GB" dirty="0"/>
              <a:t>Monitoring of security arrangements</a:t>
            </a:r>
          </a:p>
          <a:p>
            <a:pPr marL="1085850" lvl="1" indent="-342900"/>
            <a:r>
              <a:rPr lang="en-GB" dirty="0"/>
              <a:t>Establishing and maintaining a process of reporting alleged human rights issues by security providers</a:t>
            </a:r>
          </a:p>
          <a:p>
            <a:pPr marL="1085850" lvl="1" indent="-342900"/>
            <a:r>
              <a:rPr lang="en-GB" dirty="0"/>
              <a:t>Monitoring the transfer and use of equipment provided by the company</a:t>
            </a:r>
          </a:p>
          <a:p>
            <a:endParaRPr lang="en-GB" dirty="0"/>
          </a:p>
        </p:txBody>
      </p:sp>
      <p:sp>
        <p:nvSpPr>
          <p:cNvPr id="3" name="Date Placeholder 2"/>
          <p:cNvSpPr>
            <a:spLocks noGrp="1"/>
          </p:cNvSpPr>
          <p:nvPr>
            <p:ph type="dt" sz="half" idx="10"/>
          </p:nvPr>
        </p:nvSpPr>
        <p:spPr/>
        <p:txBody>
          <a:bodyPr/>
          <a:lstStyle/>
          <a:p>
            <a:r>
              <a:rPr lang="en-US" smtClean="0"/>
              <a:t>Thursday, 02 May 2013</a:t>
            </a:r>
            <a:endParaRPr lang="en-GB" dirty="0"/>
          </a:p>
        </p:txBody>
      </p:sp>
      <p:sp>
        <p:nvSpPr>
          <p:cNvPr id="4" name="Slide Number Placeholder 3"/>
          <p:cNvSpPr>
            <a:spLocks noGrp="1"/>
          </p:cNvSpPr>
          <p:nvPr>
            <p:ph type="sldNum" sz="quarter" idx="12"/>
          </p:nvPr>
        </p:nvSpPr>
        <p:spPr/>
        <p:txBody>
          <a:bodyPr/>
          <a:lstStyle/>
          <a:p>
            <a:fld id="{7506CFD7-39A1-44FD-8624-064551C7AC90}" type="slidenum">
              <a:rPr lang="en-GB" smtClean="0"/>
              <a:pPr/>
              <a:t>13</a:t>
            </a:fld>
            <a:endParaRPr lang="en-GB" dirty="0"/>
          </a:p>
        </p:txBody>
      </p:sp>
      <p:sp>
        <p:nvSpPr>
          <p:cNvPr id="5" name="Title 4"/>
          <p:cNvSpPr>
            <a:spLocks noGrp="1"/>
          </p:cNvSpPr>
          <p:nvPr>
            <p:ph type="title"/>
          </p:nvPr>
        </p:nvSpPr>
        <p:spPr>
          <a:xfrm>
            <a:off x="457200" y="298430"/>
            <a:ext cx="6347048" cy="504825"/>
          </a:xfrm>
        </p:spPr>
        <p:txBody>
          <a:bodyPr anchor="ctr" anchorCtr="0"/>
          <a:lstStyle/>
          <a:p>
            <a:r>
              <a:rPr lang="en-GB" sz="2200" cap="all" dirty="0"/>
              <a:t>[insert company name]</a:t>
            </a:r>
            <a:r>
              <a:rPr lang="en-GB" sz="2200" dirty="0"/>
              <a:t> expectations regarding Provision of Security</a:t>
            </a:r>
          </a:p>
        </p:txBody>
      </p:sp>
    </p:spTree>
    <p:extLst>
      <p:ext uri="{BB962C8B-B14F-4D97-AF65-F5344CB8AC3E}">
        <p14:creationId xmlns:p14="http://schemas.microsoft.com/office/powerpoint/2010/main" val="10172754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68760"/>
            <a:ext cx="8229600" cy="5112568"/>
          </a:xfrm>
        </p:spPr>
        <p:txBody>
          <a:bodyPr>
            <a:normAutofit fontScale="70000" lnSpcReduction="20000"/>
          </a:bodyPr>
          <a:lstStyle/>
          <a:p>
            <a:r>
              <a:rPr lang="en-GB" dirty="0"/>
              <a:t>Potential community human rights issues include impacts on water quality and access, land access, livelihoods, employment, vulnerable groups, and preservation of cultural heritage. </a:t>
            </a:r>
            <a:endParaRPr lang="en-GB" dirty="0" smtClean="0"/>
          </a:p>
          <a:p>
            <a:endParaRPr lang="en-GB" dirty="0"/>
          </a:p>
          <a:p>
            <a:r>
              <a:rPr lang="en-GB" dirty="0"/>
              <a:t>Companies may mitigate issues by: </a:t>
            </a:r>
          </a:p>
          <a:p>
            <a:r>
              <a:rPr lang="en-GB" dirty="0"/>
              <a:t>engaging in </a:t>
            </a:r>
            <a:r>
              <a:rPr lang="en-GB" dirty="0">
                <a:solidFill>
                  <a:schemeClr val="accent6"/>
                </a:solidFill>
              </a:rPr>
              <a:t>meaningful consultation </a:t>
            </a:r>
            <a:r>
              <a:rPr lang="en-GB" dirty="0"/>
              <a:t>with communities and fostering </a:t>
            </a:r>
            <a:r>
              <a:rPr lang="en-GB" dirty="0" err="1"/>
              <a:t>ongoing</a:t>
            </a:r>
            <a:r>
              <a:rPr lang="en-GB" dirty="0"/>
              <a:t> two-way communication about project impacts and benefits to achieve durable solutions.   </a:t>
            </a:r>
            <a:endParaRPr lang="en-GB" dirty="0" smtClean="0"/>
          </a:p>
          <a:p>
            <a:endParaRPr lang="en-GB" dirty="0"/>
          </a:p>
          <a:p>
            <a:r>
              <a:rPr lang="en-GB" dirty="0"/>
              <a:t>proactively building relationships, goodwill and trust with communities and other key stakeholders where they operate, throughout the lifecycle of a project. </a:t>
            </a:r>
            <a:endParaRPr lang="en-GB" dirty="0" smtClean="0"/>
          </a:p>
          <a:p>
            <a:endParaRPr lang="en-GB" dirty="0"/>
          </a:p>
          <a:p>
            <a:r>
              <a:rPr lang="en-GB" dirty="0"/>
              <a:t>Integrating company processes that identify, mitigate, and track potential impacts and human rights issues throughout the lifecycle of a project into project planning</a:t>
            </a:r>
            <a:r>
              <a:rPr lang="en-GB" dirty="0" smtClean="0"/>
              <a:t>.</a:t>
            </a:r>
          </a:p>
          <a:p>
            <a:endParaRPr lang="en-GB" dirty="0"/>
          </a:p>
          <a:p>
            <a:r>
              <a:rPr lang="en-GB" dirty="0"/>
              <a:t>Company resources may also contribute to social and economic development in the communities where they operate to support the </a:t>
            </a:r>
            <a:r>
              <a:rPr lang="en-GB" dirty="0" smtClean="0"/>
              <a:t>fulfilment </a:t>
            </a:r>
            <a:r>
              <a:rPr lang="en-GB" dirty="0"/>
              <a:t>of human rights (e.g. helping improve access to basic human needs and livelihood opportunities).  </a:t>
            </a:r>
          </a:p>
        </p:txBody>
      </p:sp>
      <p:sp>
        <p:nvSpPr>
          <p:cNvPr id="3" name="Date Placeholder 2"/>
          <p:cNvSpPr>
            <a:spLocks noGrp="1"/>
          </p:cNvSpPr>
          <p:nvPr>
            <p:ph type="dt" sz="half" idx="10"/>
          </p:nvPr>
        </p:nvSpPr>
        <p:spPr/>
        <p:txBody>
          <a:bodyPr/>
          <a:lstStyle/>
          <a:p>
            <a:r>
              <a:rPr lang="en-US" smtClean="0"/>
              <a:t>Thursday, 02 May 2013</a:t>
            </a:r>
            <a:endParaRPr lang="en-GB" dirty="0"/>
          </a:p>
        </p:txBody>
      </p:sp>
      <p:sp>
        <p:nvSpPr>
          <p:cNvPr id="4" name="Slide Number Placeholder 3"/>
          <p:cNvSpPr>
            <a:spLocks noGrp="1"/>
          </p:cNvSpPr>
          <p:nvPr>
            <p:ph type="sldNum" sz="quarter" idx="12"/>
          </p:nvPr>
        </p:nvSpPr>
        <p:spPr/>
        <p:txBody>
          <a:bodyPr/>
          <a:lstStyle/>
          <a:p>
            <a:fld id="{7506CFD7-39A1-44FD-8624-064551C7AC90}" type="slidenum">
              <a:rPr lang="en-GB" smtClean="0"/>
              <a:pPr/>
              <a:t>14</a:t>
            </a:fld>
            <a:endParaRPr lang="en-GB" dirty="0"/>
          </a:p>
        </p:txBody>
      </p:sp>
      <p:sp>
        <p:nvSpPr>
          <p:cNvPr id="5" name="Title 4"/>
          <p:cNvSpPr>
            <a:spLocks noGrp="1"/>
          </p:cNvSpPr>
          <p:nvPr>
            <p:ph type="title"/>
          </p:nvPr>
        </p:nvSpPr>
        <p:spPr/>
        <p:txBody>
          <a:bodyPr/>
          <a:lstStyle/>
          <a:p>
            <a:r>
              <a:rPr lang="en-GB" dirty="0"/>
              <a:t>3. Community Engagement</a:t>
            </a:r>
          </a:p>
        </p:txBody>
      </p:sp>
    </p:spTree>
    <p:extLst>
      <p:ext uri="{BB962C8B-B14F-4D97-AF65-F5344CB8AC3E}">
        <p14:creationId xmlns:p14="http://schemas.microsoft.com/office/powerpoint/2010/main" val="33096099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GB" dirty="0"/>
              <a:t>Insert description of company policies or guidelines on community engagement, impact management, and issues management. </a:t>
            </a:r>
            <a:endParaRPr lang="en-GB" dirty="0" smtClean="0"/>
          </a:p>
          <a:p>
            <a:r>
              <a:rPr lang="en-GB" dirty="0" smtClean="0">
                <a:solidFill>
                  <a:srgbClr val="FF0000"/>
                </a:solidFill>
              </a:rPr>
              <a:t>[</a:t>
            </a:r>
            <a:r>
              <a:rPr lang="en-GB" dirty="0">
                <a:solidFill>
                  <a:srgbClr val="FF0000"/>
                </a:solidFill>
              </a:rPr>
              <a:t>Note: your legal team should be consulted before examples are used.  Documentation might be confidential or privileged.]</a:t>
            </a:r>
          </a:p>
          <a:p>
            <a:endParaRPr lang="en-GB" dirty="0" smtClean="0"/>
          </a:p>
          <a:p>
            <a:r>
              <a:rPr lang="en-GB" dirty="0" smtClean="0"/>
              <a:t>Potential </a:t>
            </a:r>
            <a:r>
              <a:rPr lang="en-GB" dirty="0"/>
              <a:t>Examples:</a:t>
            </a:r>
          </a:p>
          <a:p>
            <a:pPr marL="1085850" lvl="1" indent="-342900"/>
            <a:r>
              <a:rPr lang="en-GB" dirty="0"/>
              <a:t>Stakeholder engagement process</a:t>
            </a:r>
          </a:p>
          <a:p>
            <a:pPr marL="1085850" lvl="1" indent="-342900"/>
            <a:r>
              <a:rPr lang="en-GB" dirty="0"/>
              <a:t>Project impact assessment process (e.g. Environmental, Social, Health Impact Assessments or ESHIA)</a:t>
            </a:r>
          </a:p>
          <a:p>
            <a:pPr marL="1085850" lvl="1" indent="-342900"/>
            <a:r>
              <a:rPr lang="en-GB" dirty="0"/>
              <a:t>Human Rights impact assessment tool or process. </a:t>
            </a:r>
          </a:p>
          <a:p>
            <a:pPr marL="1085850" lvl="1" indent="-342900"/>
            <a:r>
              <a:rPr lang="en-GB" dirty="0"/>
              <a:t>Involuntary resettlement procedures</a:t>
            </a:r>
          </a:p>
          <a:p>
            <a:pPr marL="1085850" lvl="1" indent="-342900"/>
            <a:r>
              <a:rPr lang="en-GB" dirty="0"/>
              <a:t>Engagement with vulnerable groups (e.g. indigenous peoples)</a:t>
            </a:r>
          </a:p>
          <a:p>
            <a:pPr marL="1085850" lvl="1" indent="-342900"/>
            <a:r>
              <a:rPr lang="en-GB" dirty="0"/>
              <a:t>Social investment programs</a:t>
            </a:r>
          </a:p>
          <a:p>
            <a:endParaRPr lang="en-GB" dirty="0"/>
          </a:p>
        </p:txBody>
      </p:sp>
      <p:sp>
        <p:nvSpPr>
          <p:cNvPr id="3" name="Date Placeholder 2"/>
          <p:cNvSpPr>
            <a:spLocks noGrp="1"/>
          </p:cNvSpPr>
          <p:nvPr>
            <p:ph type="dt" sz="half" idx="10"/>
          </p:nvPr>
        </p:nvSpPr>
        <p:spPr/>
        <p:txBody>
          <a:bodyPr/>
          <a:lstStyle/>
          <a:p>
            <a:r>
              <a:rPr lang="en-US" smtClean="0"/>
              <a:t>Thursday, 02 May 2013</a:t>
            </a:r>
            <a:endParaRPr lang="en-GB" dirty="0"/>
          </a:p>
        </p:txBody>
      </p:sp>
      <p:sp>
        <p:nvSpPr>
          <p:cNvPr id="4" name="Slide Number Placeholder 3"/>
          <p:cNvSpPr>
            <a:spLocks noGrp="1"/>
          </p:cNvSpPr>
          <p:nvPr>
            <p:ph type="sldNum" sz="quarter" idx="12"/>
          </p:nvPr>
        </p:nvSpPr>
        <p:spPr/>
        <p:txBody>
          <a:bodyPr/>
          <a:lstStyle/>
          <a:p>
            <a:fld id="{7506CFD7-39A1-44FD-8624-064551C7AC90}" type="slidenum">
              <a:rPr lang="en-GB" smtClean="0"/>
              <a:pPr/>
              <a:t>15</a:t>
            </a:fld>
            <a:endParaRPr lang="en-GB" dirty="0"/>
          </a:p>
        </p:txBody>
      </p:sp>
      <p:sp>
        <p:nvSpPr>
          <p:cNvPr id="5" name="Title 4"/>
          <p:cNvSpPr>
            <a:spLocks noGrp="1"/>
          </p:cNvSpPr>
          <p:nvPr>
            <p:ph type="title"/>
          </p:nvPr>
        </p:nvSpPr>
        <p:spPr>
          <a:xfrm>
            <a:off x="457200" y="298430"/>
            <a:ext cx="6203032" cy="504825"/>
          </a:xfrm>
        </p:spPr>
        <p:txBody>
          <a:bodyPr>
            <a:normAutofit fontScale="90000"/>
          </a:bodyPr>
          <a:lstStyle/>
          <a:p>
            <a:r>
              <a:rPr lang="en-GB" cap="all" dirty="0"/>
              <a:t>[insert company name] </a:t>
            </a:r>
            <a:r>
              <a:rPr lang="en-GB" dirty="0"/>
              <a:t>expectations regarding Community Engagement</a:t>
            </a:r>
          </a:p>
        </p:txBody>
      </p:sp>
    </p:spTree>
    <p:extLst>
      <p:ext uri="{BB962C8B-B14F-4D97-AF65-F5344CB8AC3E}">
        <p14:creationId xmlns:p14="http://schemas.microsoft.com/office/powerpoint/2010/main" val="6199333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GB" dirty="0"/>
              <a:t>Oil and Gas projects may come into contact with Indigenous Peoples, who hold specific rights under international law and in many national legislative contexts</a:t>
            </a:r>
            <a:r>
              <a:rPr lang="en-GB" dirty="0" smtClean="0"/>
              <a:t>.</a:t>
            </a:r>
          </a:p>
          <a:p>
            <a:endParaRPr lang="en-GB" dirty="0"/>
          </a:p>
          <a:p>
            <a:r>
              <a:rPr lang="en-GB" dirty="0"/>
              <a:t>Potential human rights issues may also include the rights of minorities, right to self determination, and right to a cultural life. </a:t>
            </a:r>
            <a:endParaRPr lang="en-GB" dirty="0" smtClean="0"/>
          </a:p>
          <a:p>
            <a:endParaRPr lang="en-GB" dirty="0"/>
          </a:p>
          <a:p>
            <a:r>
              <a:rPr lang="en-GB" dirty="0"/>
              <a:t>Companies will want to consider  these specific rights when engaging with Indigenous Peoples and informing them about potential impacts, benefits, and plans. Companies are advised to engage in meaningful consultation to mitigate issues. </a:t>
            </a:r>
            <a:endParaRPr lang="en-GB" dirty="0" smtClean="0"/>
          </a:p>
          <a:p>
            <a:endParaRPr lang="en-GB" dirty="0"/>
          </a:p>
          <a:p>
            <a:r>
              <a:rPr lang="en-GB" dirty="0"/>
              <a:t>Issues to consider include:</a:t>
            </a:r>
          </a:p>
          <a:p>
            <a:pPr marL="1085850" lvl="1" indent="-342900"/>
            <a:r>
              <a:rPr lang="en-GB" dirty="0"/>
              <a:t>Effective consultation</a:t>
            </a:r>
          </a:p>
          <a:p>
            <a:pPr marL="1085850" lvl="1" indent="-342900"/>
            <a:r>
              <a:rPr lang="en-GB" dirty="0"/>
              <a:t>Historical land attachments and rights to the lands traditionally occupied</a:t>
            </a:r>
          </a:p>
          <a:p>
            <a:pPr marL="1085850" lvl="1" indent="-342900"/>
            <a:r>
              <a:rPr lang="en-GB" dirty="0"/>
              <a:t>Land use, management and conservation of natural resources</a:t>
            </a:r>
          </a:p>
          <a:p>
            <a:pPr marL="1085850" lvl="1" indent="-342900"/>
            <a:r>
              <a:rPr lang="en-GB" dirty="0"/>
              <a:t>Resettlement</a:t>
            </a:r>
          </a:p>
          <a:p>
            <a:pPr marL="1085850" lvl="1" indent="-342900"/>
            <a:r>
              <a:rPr lang="en-GB" dirty="0"/>
              <a:t>Distinct spiritual values and cultural, religious, economic and political practices</a:t>
            </a:r>
          </a:p>
          <a:p>
            <a:endParaRPr lang="en-GB" dirty="0"/>
          </a:p>
        </p:txBody>
      </p:sp>
      <p:sp>
        <p:nvSpPr>
          <p:cNvPr id="3" name="Date Placeholder 2"/>
          <p:cNvSpPr>
            <a:spLocks noGrp="1"/>
          </p:cNvSpPr>
          <p:nvPr>
            <p:ph type="dt" sz="half" idx="10"/>
          </p:nvPr>
        </p:nvSpPr>
        <p:spPr/>
        <p:txBody>
          <a:bodyPr/>
          <a:lstStyle/>
          <a:p>
            <a:r>
              <a:rPr lang="en-US" smtClean="0"/>
              <a:t>Thursday, 02 May 2013</a:t>
            </a:r>
            <a:endParaRPr lang="en-GB" dirty="0"/>
          </a:p>
        </p:txBody>
      </p:sp>
      <p:sp>
        <p:nvSpPr>
          <p:cNvPr id="4" name="Slide Number Placeholder 3"/>
          <p:cNvSpPr>
            <a:spLocks noGrp="1"/>
          </p:cNvSpPr>
          <p:nvPr>
            <p:ph type="sldNum" sz="quarter" idx="12"/>
          </p:nvPr>
        </p:nvSpPr>
        <p:spPr/>
        <p:txBody>
          <a:bodyPr/>
          <a:lstStyle/>
          <a:p>
            <a:fld id="{7506CFD7-39A1-44FD-8624-064551C7AC90}" type="slidenum">
              <a:rPr lang="en-GB" smtClean="0"/>
              <a:pPr/>
              <a:t>16</a:t>
            </a:fld>
            <a:endParaRPr lang="en-GB" dirty="0"/>
          </a:p>
        </p:txBody>
      </p:sp>
      <p:sp>
        <p:nvSpPr>
          <p:cNvPr id="5" name="Title 4"/>
          <p:cNvSpPr>
            <a:spLocks noGrp="1"/>
          </p:cNvSpPr>
          <p:nvPr>
            <p:ph type="title"/>
          </p:nvPr>
        </p:nvSpPr>
        <p:spPr/>
        <p:txBody>
          <a:bodyPr/>
          <a:lstStyle/>
          <a:p>
            <a:r>
              <a:rPr lang="en-GB" dirty="0"/>
              <a:t>Focus Issue: Indigenous Peoples</a:t>
            </a:r>
          </a:p>
        </p:txBody>
      </p:sp>
    </p:spTree>
    <p:extLst>
      <p:ext uri="{BB962C8B-B14F-4D97-AF65-F5344CB8AC3E}">
        <p14:creationId xmlns:p14="http://schemas.microsoft.com/office/powerpoint/2010/main" val="10510327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GB" dirty="0"/>
              <a:t>Projects that require access to acreage may trigger a resettlement of communities. </a:t>
            </a:r>
            <a:endParaRPr lang="en-GB" dirty="0" smtClean="0"/>
          </a:p>
          <a:p>
            <a:endParaRPr lang="en-GB" dirty="0"/>
          </a:p>
          <a:p>
            <a:r>
              <a:rPr lang="en-GB" dirty="0" smtClean="0"/>
              <a:t>Resettlement </a:t>
            </a:r>
            <a:r>
              <a:rPr lang="en-GB" dirty="0"/>
              <a:t>takes place if homes, shelters, or sources of income within a community (e.g. fishing or farming) are located on land or in marine areas needed for project development and operations</a:t>
            </a:r>
            <a:r>
              <a:rPr lang="en-GB" dirty="0" smtClean="0"/>
              <a:t>.</a:t>
            </a:r>
          </a:p>
          <a:p>
            <a:endParaRPr lang="en-GB" dirty="0"/>
          </a:p>
          <a:p>
            <a:r>
              <a:rPr lang="en-GB" dirty="0"/>
              <a:t>Potential human rights issues may include the right to a standard of living and to own property.</a:t>
            </a:r>
          </a:p>
          <a:p>
            <a:endParaRPr lang="en-GB" dirty="0"/>
          </a:p>
          <a:p>
            <a:r>
              <a:rPr lang="en-GB" dirty="0"/>
              <a:t>Companies may mitigate issues by:</a:t>
            </a:r>
          </a:p>
          <a:p>
            <a:r>
              <a:rPr lang="en-GB" dirty="0"/>
              <a:t>Using informed decision-making where practicable in project planning on resettlement:</a:t>
            </a:r>
          </a:p>
          <a:p>
            <a:pPr marL="1085850" lvl="1" indent="-342900"/>
            <a:r>
              <a:rPr lang="en-GB" dirty="0"/>
              <a:t>Avoid the need for resettlement or reduce the scope of resettlement required</a:t>
            </a:r>
          </a:p>
          <a:p>
            <a:pPr marL="1085850" lvl="1" indent="-342900"/>
            <a:r>
              <a:rPr lang="en-GB" dirty="0"/>
              <a:t>Replace land with land</a:t>
            </a:r>
          </a:p>
          <a:p>
            <a:pPr marL="1085850" lvl="1" indent="-342900"/>
            <a:r>
              <a:rPr lang="en-GB" dirty="0"/>
              <a:t>Replace assets with assets</a:t>
            </a:r>
          </a:p>
          <a:p>
            <a:pPr marL="1085850" lvl="1" indent="-342900"/>
            <a:r>
              <a:rPr lang="en-GB" dirty="0"/>
              <a:t>Provide monetary compensation if above is not practicable</a:t>
            </a:r>
          </a:p>
          <a:p>
            <a:endParaRPr lang="en-GB" dirty="0" smtClean="0"/>
          </a:p>
          <a:p>
            <a:r>
              <a:rPr lang="en-GB" dirty="0" smtClean="0"/>
              <a:t>Engaging </a:t>
            </a:r>
            <a:r>
              <a:rPr lang="en-GB" dirty="0"/>
              <a:t>in meaningful consultation communities are properly informed about potential impacts, benefits, and </a:t>
            </a:r>
            <a:r>
              <a:rPr lang="en-GB" dirty="0" smtClean="0"/>
              <a:t>plans</a:t>
            </a:r>
          </a:p>
          <a:p>
            <a:endParaRPr lang="en-GB" dirty="0"/>
          </a:p>
          <a:p>
            <a:r>
              <a:rPr lang="en-GB" dirty="0"/>
              <a:t>Developing </a:t>
            </a:r>
            <a:r>
              <a:rPr lang="en-GB" dirty="0" err="1"/>
              <a:t>ongoing</a:t>
            </a:r>
            <a:r>
              <a:rPr lang="en-GB" dirty="0"/>
              <a:t> monitoring for mitigation measures</a:t>
            </a:r>
          </a:p>
          <a:p>
            <a:endParaRPr lang="en-GB" dirty="0"/>
          </a:p>
        </p:txBody>
      </p:sp>
      <p:sp>
        <p:nvSpPr>
          <p:cNvPr id="3" name="Date Placeholder 2"/>
          <p:cNvSpPr>
            <a:spLocks noGrp="1"/>
          </p:cNvSpPr>
          <p:nvPr>
            <p:ph type="dt" sz="half" idx="10"/>
          </p:nvPr>
        </p:nvSpPr>
        <p:spPr/>
        <p:txBody>
          <a:bodyPr/>
          <a:lstStyle/>
          <a:p>
            <a:r>
              <a:rPr lang="en-US" smtClean="0"/>
              <a:t>Thursday, 02 May 2013</a:t>
            </a:r>
            <a:endParaRPr lang="en-GB" dirty="0"/>
          </a:p>
        </p:txBody>
      </p:sp>
      <p:sp>
        <p:nvSpPr>
          <p:cNvPr id="4" name="Slide Number Placeholder 3"/>
          <p:cNvSpPr>
            <a:spLocks noGrp="1"/>
          </p:cNvSpPr>
          <p:nvPr>
            <p:ph type="sldNum" sz="quarter" idx="12"/>
          </p:nvPr>
        </p:nvSpPr>
        <p:spPr/>
        <p:txBody>
          <a:bodyPr/>
          <a:lstStyle/>
          <a:p>
            <a:fld id="{7506CFD7-39A1-44FD-8624-064551C7AC90}" type="slidenum">
              <a:rPr lang="en-GB" smtClean="0"/>
              <a:pPr/>
              <a:t>17</a:t>
            </a:fld>
            <a:endParaRPr lang="en-GB" dirty="0"/>
          </a:p>
        </p:txBody>
      </p:sp>
      <p:sp>
        <p:nvSpPr>
          <p:cNvPr id="5" name="Title 4"/>
          <p:cNvSpPr>
            <a:spLocks noGrp="1"/>
          </p:cNvSpPr>
          <p:nvPr>
            <p:ph type="title"/>
          </p:nvPr>
        </p:nvSpPr>
        <p:spPr/>
        <p:txBody>
          <a:bodyPr/>
          <a:lstStyle/>
          <a:p>
            <a:r>
              <a:rPr lang="en-GB" dirty="0"/>
              <a:t>Focus Issue: Resettlement</a:t>
            </a:r>
          </a:p>
        </p:txBody>
      </p:sp>
    </p:spTree>
    <p:extLst>
      <p:ext uri="{BB962C8B-B14F-4D97-AF65-F5344CB8AC3E}">
        <p14:creationId xmlns:p14="http://schemas.microsoft.com/office/powerpoint/2010/main" val="28414016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68760"/>
            <a:ext cx="8229600" cy="5328592"/>
          </a:xfrm>
        </p:spPr>
        <p:txBody>
          <a:bodyPr>
            <a:normAutofit fontScale="92500" lnSpcReduction="20000"/>
          </a:bodyPr>
          <a:lstStyle/>
          <a:p>
            <a:r>
              <a:rPr lang="en-GB" dirty="0"/>
              <a:t>Potential supplier human rights issues may include worker rights such as freedom of association, collective bargaining, forced and compulsory labour, child labour, discrimination in the workplace, working conditions (e.g., health and safety), and impacts on local communities. </a:t>
            </a:r>
            <a:endParaRPr lang="en-GB" dirty="0" smtClean="0"/>
          </a:p>
          <a:p>
            <a:endParaRPr lang="en-GB" dirty="0"/>
          </a:p>
          <a:p>
            <a:r>
              <a:rPr lang="en-GB" dirty="0"/>
              <a:t>Companies may mitigate issues by:</a:t>
            </a:r>
          </a:p>
          <a:p>
            <a:pPr marL="1085850" lvl="1" indent="-342900"/>
            <a:r>
              <a:rPr lang="en-GB" dirty="0"/>
              <a:t>Encouraging suppliers to treat their employees, and to interact with communities, in a manner that respects human rights. </a:t>
            </a:r>
          </a:p>
          <a:p>
            <a:pPr marL="1085850" lvl="1" indent="-342900"/>
            <a:r>
              <a:rPr lang="en-GB" dirty="0"/>
              <a:t>Requiring in company policies and practices that key suppliers adhere to all applicable domestic laws</a:t>
            </a:r>
          </a:p>
          <a:p>
            <a:pPr marL="1085850" lvl="1" indent="-342900"/>
            <a:r>
              <a:rPr lang="en-GB" dirty="0"/>
              <a:t>Encouraging suppliers to be consistent with ILO core labour principles</a:t>
            </a:r>
          </a:p>
          <a:p>
            <a:endParaRPr lang="en-GB" dirty="0" smtClean="0"/>
          </a:p>
          <a:p>
            <a:r>
              <a:rPr lang="en-GB" dirty="0" smtClean="0"/>
              <a:t>Opportunities </a:t>
            </a:r>
            <a:r>
              <a:rPr lang="en-GB" dirty="0"/>
              <a:t>to engage with suppliers may include:</a:t>
            </a:r>
          </a:p>
          <a:p>
            <a:pPr marL="1085850" lvl="1" indent="-342900"/>
            <a:r>
              <a:rPr lang="en-GB" dirty="0"/>
              <a:t>Supplier meetings and forums </a:t>
            </a:r>
          </a:p>
          <a:p>
            <a:pPr marL="1085850" lvl="1" indent="-342900"/>
            <a:r>
              <a:rPr lang="en-GB" dirty="0"/>
              <a:t>Contracting</a:t>
            </a:r>
          </a:p>
          <a:p>
            <a:pPr marL="1085850" lvl="1" indent="-342900"/>
            <a:r>
              <a:rPr lang="en-GB" dirty="0"/>
              <a:t>Company’s supplier engagement or management process (e.g. bidding, pre-qualification, contracting, training).</a:t>
            </a:r>
          </a:p>
          <a:p>
            <a:endParaRPr lang="en-GB" dirty="0"/>
          </a:p>
        </p:txBody>
      </p:sp>
      <p:sp>
        <p:nvSpPr>
          <p:cNvPr id="3" name="Date Placeholder 2"/>
          <p:cNvSpPr>
            <a:spLocks noGrp="1"/>
          </p:cNvSpPr>
          <p:nvPr>
            <p:ph type="dt" sz="half" idx="10"/>
          </p:nvPr>
        </p:nvSpPr>
        <p:spPr/>
        <p:txBody>
          <a:bodyPr/>
          <a:lstStyle/>
          <a:p>
            <a:r>
              <a:rPr lang="en-US" smtClean="0"/>
              <a:t>Thursday, 02 May 2013</a:t>
            </a:r>
            <a:endParaRPr lang="en-GB" dirty="0"/>
          </a:p>
        </p:txBody>
      </p:sp>
      <p:sp>
        <p:nvSpPr>
          <p:cNvPr id="4" name="Slide Number Placeholder 3"/>
          <p:cNvSpPr>
            <a:spLocks noGrp="1"/>
          </p:cNvSpPr>
          <p:nvPr>
            <p:ph type="sldNum" sz="quarter" idx="12"/>
          </p:nvPr>
        </p:nvSpPr>
        <p:spPr/>
        <p:txBody>
          <a:bodyPr/>
          <a:lstStyle/>
          <a:p>
            <a:fld id="{7506CFD7-39A1-44FD-8624-064551C7AC90}" type="slidenum">
              <a:rPr lang="en-GB" smtClean="0"/>
              <a:pPr/>
              <a:t>18</a:t>
            </a:fld>
            <a:endParaRPr lang="en-GB" dirty="0"/>
          </a:p>
        </p:txBody>
      </p:sp>
      <p:sp>
        <p:nvSpPr>
          <p:cNvPr id="5" name="Title 4"/>
          <p:cNvSpPr>
            <a:spLocks noGrp="1"/>
          </p:cNvSpPr>
          <p:nvPr>
            <p:ph type="title"/>
          </p:nvPr>
        </p:nvSpPr>
        <p:spPr/>
        <p:txBody>
          <a:bodyPr/>
          <a:lstStyle/>
          <a:p>
            <a:r>
              <a:rPr lang="en-GB" dirty="0"/>
              <a:t>4. Supplier Engagement</a:t>
            </a:r>
          </a:p>
        </p:txBody>
      </p:sp>
    </p:spTree>
    <p:extLst>
      <p:ext uri="{BB962C8B-B14F-4D97-AF65-F5344CB8AC3E}">
        <p14:creationId xmlns:p14="http://schemas.microsoft.com/office/powerpoint/2010/main" val="27196099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Insert description of company policies or guidelines on supplier engagement.</a:t>
            </a:r>
          </a:p>
          <a:p>
            <a:r>
              <a:rPr lang="en-GB" dirty="0">
                <a:solidFill>
                  <a:srgbClr val="FF0000"/>
                </a:solidFill>
              </a:rPr>
              <a:t>[Note: your legal team should be consulted before examples are used.  Documentation might be confidential or privileged.]</a:t>
            </a:r>
          </a:p>
          <a:p>
            <a:endParaRPr lang="en-GB" dirty="0" smtClean="0"/>
          </a:p>
          <a:p>
            <a:r>
              <a:rPr lang="en-GB" dirty="0" smtClean="0"/>
              <a:t>Potential </a:t>
            </a:r>
            <a:r>
              <a:rPr lang="en-GB" dirty="0"/>
              <a:t>Examples:</a:t>
            </a:r>
          </a:p>
          <a:p>
            <a:pPr marL="1085850" lvl="1" indent="-342900"/>
            <a:r>
              <a:rPr lang="en-GB" dirty="0"/>
              <a:t>Contractual provisions with key suppliers</a:t>
            </a:r>
          </a:p>
          <a:p>
            <a:pPr marL="1085850" lvl="1" indent="-342900"/>
            <a:r>
              <a:rPr lang="en-GB" dirty="0"/>
              <a:t>Due diligence processes</a:t>
            </a:r>
          </a:p>
          <a:p>
            <a:pPr marL="1085850" lvl="1" indent="-342900"/>
            <a:r>
              <a:rPr lang="en-GB" dirty="0"/>
              <a:t>Training and other capacity building programs</a:t>
            </a:r>
          </a:p>
          <a:p>
            <a:pPr marL="1085850" lvl="1" indent="-342900"/>
            <a:r>
              <a:rPr lang="en-GB" dirty="0"/>
              <a:t>Communications materials</a:t>
            </a:r>
          </a:p>
          <a:p>
            <a:endParaRPr lang="en-GB" dirty="0"/>
          </a:p>
        </p:txBody>
      </p:sp>
      <p:sp>
        <p:nvSpPr>
          <p:cNvPr id="3" name="Date Placeholder 2"/>
          <p:cNvSpPr>
            <a:spLocks noGrp="1"/>
          </p:cNvSpPr>
          <p:nvPr>
            <p:ph type="dt" sz="half" idx="10"/>
          </p:nvPr>
        </p:nvSpPr>
        <p:spPr/>
        <p:txBody>
          <a:bodyPr/>
          <a:lstStyle/>
          <a:p>
            <a:r>
              <a:rPr lang="en-US" smtClean="0"/>
              <a:t>Thursday, 02 May 2013</a:t>
            </a:r>
            <a:endParaRPr lang="en-GB" dirty="0"/>
          </a:p>
        </p:txBody>
      </p:sp>
      <p:sp>
        <p:nvSpPr>
          <p:cNvPr id="4" name="Slide Number Placeholder 3"/>
          <p:cNvSpPr>
            <a:spLocks noGrp="1"/>
          </p:cNvSpPr>
          <p:nvPr>
            <p:ph type="sldNum" sz="quarter" idx="12"/>
          </p:nvPr>
        </p:nvSpPr>
        <p:spPr/>
        <p:txBody>
          <a:bodyPr/>
          <a:lstStyle/>
          <a:p>
            <a:fld id="{7506CFD7-39A1-44FD-8624-064551C7AC90}" type="slidenum">
              <a:rPr lang="en-GB" smtClean="0"/>
              <a:pPr/>
              <a:t>19</a:t>
            </a:fld>
            <a:endParaRPr lang="en-GB" dirty="0"/>
          </a:p>
        </p:txBody>
      </p:sp>
      <p:sp>
        <p:nvSpPr>
          <p:cNvPr id="5" name="Title 4"/>
          <p:cNvSpPr>
            <a:spLocks noGrp="1"/>
          </p:cNvSpPr>
          <p:nvPr>
            <p:ph type="title"/>
          </p:nvPr>
        </p:nvSpPr>
        <p:spPr>
          <a:xfrm>
            <a:off x="457200" y="298430"/>
            <a:ext cx="6419056" cy="504825"/>
          </a:xfrm>
        </p:spPr>
        <p:txBody>
          <a:bodyPr/>
          <a:lstStyle/>
          <a:p>
            <a:r>
              <a:rPr lang="en-US" cap="all" dirty="0"/>
              <a:t>[insert company name] </a:t>
            </a:r>
            <a:r>
              <a:rPr lang="en-US" dirty="0"/>
              <a:t>expectations regarding Supplier Engagement</a:t>
            </a:r>
            <a:endParaRPr lang="en-GB" dirty="0"/>
          </a:p>
        </p:txBody>
      </p:sp>
    </p:spTree>
    <p:extLst>
      <p:ext uri="{BB962C8B-B14F-4D97-AF65-F5344CB8AC3E}">
        <p14:creationId xmlns:p14="http://schemas.microsoft.com/office/powerpoint/2010/main" val="2785920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79512" y="1340768"/>
            <a:ext cx="8784976" cy="43204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ontent Placeholder 1"/>
          <p:cNvSpPr>
            <a:spLocks noGrp="1"/>
          </p:cNvSpPr>
          <p:nvPr>
            <p:ph idx="1"/>
          </p:nvPr>
        </p:nvSpPr>
        <p:spPr>
          <a:xfrm>
            <a:off x="457200" y="1556793"/>
            <a:ext cx="8229600" cy="4176464"/>
          </a:xfrm>
        </p:spPr>
        <p:txBody>
          <a:bodyPr>
            <a:normAutofit fontScale="92500" lnSpcReduction="10000"/>
          </a:bodyPr>
          <a:lstStyle/>
          <a:p>
            <a:r>
              <a:rPr lang="en-GB" dirty="0"/>
              <a:t>Develop a better understanding of the corporate responsibility to respect </a:t>
            </a:r>
            <a:r>
              <a:rPr lang="en-GB" dirty="0">
                <a:solidFill>
                  <a:schemeClr val="accent4"/>
                </a:solidFill>
              </a:rPr>
              <a:t>human rights </a:t>
            </a:r>
            <a:r>
              <a:rPr lang="en-GB" dirty="0"/>
              <a:t>relevant for the oil and gas industry.</a:t>
            </a:r>
          </a:p>
          <a:p>
            <a:endParaRPr lang="en-GB" dirty="0" smtClean="0"/>
          </a:p>
          <a:p>
            <a:r>
              <a:rPr lang="en-GB" dirty="0" smtClean="0"/>
              <a:t>Develop </a:t>
            </a:r>
            <a:r>
              <a:rPr lang="en-GB" dirty="0"/>
              <a:t>a better understanding of key </a:t>
            </a:r>
            <a:r>
              <a:rPr lang="en-GB" dirty="0">
                <a:solidFill>
                  <a:schemeClr val="accent4"/>
                </a:solidFill>
              </a:rPr>
              <a:t>human rights </a:t>
            </a:r>
            <a:r>
              <a:rPr lang="en-GB" dirty="0"/>
              <a:t>issues relevant for the oil and gas industry.</a:t>
            </a:r>
          </a:p>
          <a:p>
            <a:endParaRPr lang="en-GB" dirty="0" smtClean="0"/>
          </a:p>
          <a:p>
            <a:r>
              <a:rPr lang="en-GB" dirty="0" smtClean="0"/>
              <a:t>Reinforce </a:t>
            </a:r>
            <a:r>
              <a:rPr lang="en-GB" cap="all" dirty="0"/>
              <a:t>[Insert company name]</a:t>
            </a:r>
            <a:r>
              <a:rPr lang="en-GB" dirty="0"/>
              <a:t> expectations and requirements related to </a:t>
            </a:r>
            <a:r>
              <a:rPr lang="en-GB" dirty="0">
                <a:solidFill>
                  <a:schemeClr val="accent4"/>
                </a:solidFill>
              </a:rPr>
              <a:t>human rights</a:t>
            </a:r>
            <a:r>
              <a:rPr lang="en-GB" dirty="0"/>
              <a:t>. </a:t>
            </a:r>
          </a:p>
          <a:p>
            <a:endParaRPr lang="en-GB" dirty="0" smtClean="0"/>
          </a:p>
          <a:p>
            <a:r>
              <a:rPr lang="en-GB" dirty="0" smtClean="0"/>
              <a:t>Be </a:t>
            </a:r>
            <a:r>
              <a:rPr lang="en-GB" dirty="0"/>
              <a:t>familiar with resources to help manage potential </a:t>
            </a:r>
            <a:endParaRPr lang="en-GB" dirty="0" smtClean="0"/>
          </a:p>
          <a:p>
            <a:r>
              <a:rPr lang="en-GB" dirty="0" smtClean="0">
                <a:solidFill>
                  <a:schemeClr val="accent4"/>
                </a:solidFill>
              </a:rPr>
              <a:t>human </a:t>
            </a:r>
            <a:r>
              <a:rPr lang="en-GB" dirty="0">
                <a:solidFill>
                  <a:schemeClr val="accent4"/>
                </a:solidFill>
              </a:rPr>
              <a:t>rights </a:t>
            </a:r>
            <a:r>
              <a:rPr lang="en-GB" dirty="0"/>
              <a:t>issues.</a:t>
            </a:r>
          </a:p>
          <a:p>
            <a:endParaRPr lang="en-GB" dirty="0"/>
          </a:p>
        </p:txBody>
      </p:sp>
      <p:sp>
        <p:nvSpPr>
          <p:cNvPr id="3" name="Date Placeholder 2"/>
          <p:cNvSpPr>
            <a:spLocks noGrp="1"/>
          </p:cNvSpPr>
          <p:nvPr>
            <p:ph type="dt" sz="half" idx="10"/>
          </p:nvPr>
        </p:nvSpPr>
        <p:spPr/>
        <p:txBody>
          <a:bodyPr/>
          <a:lstStyle/>
          <a:p>
            <a:r>
              <a:rPr lang="en-US" smtClean="0"/>
              <a:t>Thursday, 02 May 2013</a:t>
            </a:r>
            <a:endParaRPr lang="en-GB" dirty="0"/>
          </a:p>
        </p:txBody>
      </p:sp>
      <p:sp>
        <p:nvSpPr>
          <p:cNvPr id="4" name="Slide Number Placeholder 3"/>
          <p:cNvSpPr>
            <a:spLocks noGrp="1"/>
          </p:cNvSpPr>
          <p:nvPr>
            <p:ph type="sldNum" sz="quarter" idx="12"/>
          </p:nvPr>
        </p:nvSpPr>
        <p:spPr/>
        <p:txBody>
          <a:bodyPr/>
          <a:lstStyle/>
          <a:p>
            <a:fld id="{7506CFD7-39A1-44FD-8624-064551C7AC90}" type="slidenum">
              <a:rPr lang="en-GB" smtClean="0"/>
              <a:pPr/>
              <a:t>2</a:t>
            </a:fld>
            <a:endParaRPr lang="en-GB" dirty="0"/>
          </a:p>
        </p:txBody>
      </p:sp>
      <p:sp>
        <p:nvSpPr>
          <p:cNvPr id="5" name="Title 4"/>
          <p:cNvSpPr>
            <a:spLocks noGrp="1"/>
          </p:cNvSpPr>
          <p:nvPr>
            <p:ph type="title"/>
          </p:nvPr>
        </p:nvSpPr>
        <p:spPr/>
        <p:txBody>
          <a:bodyPr/>
          <a:lstStyle/>
          <a:p>
            <a:r>
              <a:rPr lang="en-GB" dirty="0"/>
              <a:t>Training Objectives</a:t>
            </a:r>
          </a:p>
        </p:txBody>
      </p:sp>
    </p:spTree>
    <p:extLst>
      <p:ext uri="{BB962C8B-B14F-4D97-AF65-F5344CB8AC3E}">
        <p14:creationId xmlns:p14="http://schemas.microsoft.com/office/powerpoint/2010/main" val="18929421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r>
              <a:rPr lang="en-GB" dirty="0"/>
              <a:t>IPIECA – www.ipieca.org</a:t>
            </a:r>
          </a:p>
          <a:p>
            <a:r>
              <a:rPr lang="en-GB" dirty="0"/>
              <a:t>Indigenous Peoples and the oil and gas industry: context, issues and emerging good practice</a:t>
            </a:r>
          </a:p>
          <a:p>
            <a:r>
              <a:rPr lang="en-GB" dirty="0"/>
              <a:t>Guide to successful, sustainable social investment for the oil and gas industry</a:t>
            </a:r>
          </a:p>
          <a:p>
            <a:r>
              <a:rPr lang="en-GB" dirty="0"/>
              <a:t>Voluntary Principles on Security and Human Rights: Implementation Guidance Tool</a:t>
            </a:r>
          </a:p>
          <a:p>
            <a:r>
              <a:rPr lang="en-GB" dirty="0"/>
              <a:t>A guide to social impact assessment in the oil and gas industry</a:t>
            </a:r>
          </a:p>
          <a:p>
            <a:endParaRPr lang="en-GB" dirty="0"/>
          </a:p>
          <a:p>
            <a:r>
              <a:rPr lang="en-GB" dirty="0"/>
              <a:t>External </a:t>
            </a:r>
          </a:p>
          <a:p>
            <a:r>
              <a:rPr lang="en-GB" dirty="0"/>
              <a:t>Voluntary Principles on Security and Human Rights</a:t>
            </a:r>
          </a:p>
          <a:p>
            <a:r>
              <a:rPr lang="en-GB" dirty="0"/>
              <a:t>http://voluntaryprinciples.org</a:t>
            </a:r>
          </a:p>
          <a:p>
            <a:endParaRPr lang="en-GB" dirty="0"/>
          </a:p>
          <a:p>
            <a:r>
              <a:rPr lang="en-GB" dirty="0"/>
              <a:t>International Finance Corporation (IFC) Performance Standards</a:t>
            </a:r>
          </a:p>
          <a:p>
            <a:r>
              <a:rPr lang="en-GB" dirty="0"/>
              <a:t>http://www1.ifc.org/wps/wcm/connect/topics_ext_content/ifc_external_corporate_site/ifc+sustainability/publications/publications_handbook_pps</a:t>
            </a:r>
          </a:p>
          <a:p>
            <a:endParaRPr lang="en-GB" dirty="0"/>
          </a:p>
          <a:p>
            <a:r>
              <a:rPr lang="en-GB" dirty="0"/>
              <a:t>United Nations Guiding Principles on Business and Human Rights</a:t>
            </a:r>
          </a:p>
          <a:p>
            <a:r>
              <a:rPr lang="en-GB" dirty="0"/>
              <a:t>http://www.ohchr.org/documents/issues/business/A.HRC.17.31.pdf</a:t>
            </a:r>
          </a:p>
          <a:p>
            <a:endParaRPr lang="en-GB" dirty="0"/>
          </a:p>
          <a:p>
            <a:r>
              <a:rPr lang="en-GB" dirty="0"/>
              <a:t>International labour Organization Core labour Standards</a:t>
            </a:r>
          </a:p>
          <a:p>
            <a:r>
              <a:rPr lang="en-GB" dirty="0"/>
              <a:t>http://www.ilo.org/global/standards/subjects-covered-by-international-labour-standards/lang--en/index.htm</a:t>
            </a:r>
          </a:p>
          <a:p>
            <a:endParaRPr lang="en-GB" dirty="0"/>
          </a:p>
        </p:txBody>
      </p:sp>
      <p:sp>
        <p:nvSpPr>
          <p:cNvPr id="3" name="Date Placeholder 2"/>
          <p:cNvSpPr>
            <a:spLocks noGrp="1"/>
          </p:cNvSpPr>
          <p:nvPr>
            <p:ph type="dt" sz="half" idx="10"/>
          </p:nvPr>
        </p:nvSpPr>
        <p:spPr/>
        <p:txBody>
          <a:bodyPr/>
          <a:lstStyle/>
          <a:p>
            <a:r>
              <a:rPr lang="en-US" smtClean="0"/>
              <a:t>Thursday, 02 May 2013</a:t>
            </a:r>
            <a:endParaRPr lang="en-GB" dirty="0"/>
          </a:p>
        </p:txBody>
      </p:sp>
      <p:sp>
        <p:nvSpPr>
          <p:cNvPr id="4" name="Slide Number Placeholder 3"/>
          <p:cNvSpPr>
            <a:spLocks noGrp="1"/>
          </p:cNvSpPr>
          <p:nvPr>
            <p:ph type="sldNum" sz="quarter" idx="12"/>
          </p:nvPr>
        </p:nvSpPr>
        <p:spPr/>
        <p:txBody>
          <a:bodyPr/>
          <a:lstStyle/>
          <a:p>
            <a:fld id="{7506CFD7-39A1-44FD-8624-064551C7AC90}" type="slidenum">
              <a:rPr lang="en-GB" smtClean="0"/>
              <a:pPr/>
              <a:t>20</a:t>
            </a:fld>
            <a:endParaRPr lang="en-GB" dirty="0"/>
          </a:p>
        </p:txBody>
      </p:sp>
      <p:sp>
        <p:nvSpPr>
          <p:cNvPr id="5" name="Title 4"/>
          <p:cNvSpPr>
            <a:spLocks noGrp="1"/>
          </p:cNvSpPr>
          <p:nvPr>
            <p:ph type="title"/>
          </p:nvPr>
        </p:nvSpPr>
        <p:spPr/>
        <p:txBody>
          <a:bodyPr/>
          <a:lstStyle/>
          <a:p>
            <a:r>
              <a:rPr lang="en-GB" dirty="0"/>
              <a:t>External Resources</a:t>
            </a:r>
          </a:p>
        </p:txBody>
      </p:sp>
    </p:spTree>
    <p:extLst>
      <p:ext uri="{BB962C8B-B14F-4D97-AF65-F5344CB8AC3E}">
        <p14:creationId xmlns:p14="http://schemas.microsoft.com/office/powerpoint/2010/main" val="10201974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Insert company resources</a:t>
            </a:r>
          </a:p>
          <a:p>
            <a:r>
              <a:rPr lang="en-GB" dirty="0">
                <a:solidFill>
                  <a:srgbClr val="FF0000"/>
                </a:solidFill>
              </a:rPr>
              <a:t>[Note: your legal team should be consulted before examples are used.  Documentation might be confidential or privileged.]</a:t>
            </a:r>
          </a:p>
          <a:p>
            <a:endParaRPr lang="en-GB" dirty="0" smtClean="0"/>
          </a:p>
          <a:p>
            <a:r>
              <a:rPr lang="en-GB" dirty="0" smtClean="0"/>
              <a:t>Potential </a:t>
            </a:r>
            <a:r>
              <a:rPr lang="en-GB" dirty="0"/>
              <a:t>Examples:</a:t>
            </a:r>
          </a:p>
          <a:p>
            <a:pPr marL="1085850" lvl="1" indent="-342900"/>
            <a:r>
              <a:rPr lang="en-GB" dirty="0"/>
              <a:t>Links to supporting Policies</a:t>
            </a:r>
          </a:p>
          <a:p>
            <a:pPr marL="1085850" lvl="1" indent="-342900"/>
            <a:r>
              <a:rPr lang="en-GB" dirty="0"/>
              <a:t>Links to supporting Guidelines </a:t>
            </a:r>
          </a:p>
          <a:p>
            <a:pPr marL="1085850" lvl="1" indent="-342900"/>
            <a:r>
              <a:rPr lang="en-GB" dirty="0"/>
              <a:t>Links to Operational Procedures</a:t>
            </a:r>
          </a:p>
          <a:p>
            <a:pPr marL="1085850" lvl="1" indent="-342900"/>
            <a:r>
              <a:rPr lang="en-GB" dirty="0"/>
              <a:t>Names of personnel with role and responsibility (e.g. Head of Security, Human Resources advisor, Human Rights advisor, Social Performance advisor)</a:t>
            </a:r>
          </a:p>
          <a:p>
            <a:endParaRPr lang="en-GB" dirty="0"/>
          </a:p>
        </p:txBody>
      </p:sp>
      <p:sp>
        <p:nvSpPr>
          <p:cNvPr id="3" name="Date Placeholder 2"/>
          <p:cNvSpPr>
            <a:spLocks noGrp="1"/>
          </p:cNvSpPr>
          <p:nvPr>
            <p:ph type="dt" sz="half" idx="10"/>
          </p:nvPr>
        </p:nvSpPr>
        <p:spPr/>
        <p:txBody>
          <a:bodyPr/>
          <a:lstStyle/>
          <a:p>
            <a:r>
              <a:rPr lang="en-US" smtClean="0"/>
              <a:t>Thursday, 02 May 2013</a:t>
            </a:r>
            <a:endParaRPr lang="en-GB" dirty="0"/>
          </a:p>
        </p:txBody>
      </p:sp>
      <p:sp>
        <p:nvSpPr>
          <p:cNvPr id="4" name="Slide Number Placeholder 3"/>
          <p:cNvSpPr>
            <a:spLocks noGrp="1"/>
          </p:cNvSpPr>
          <p:nvPr>
            <p:ph type="sldNum" sz="quarter" idx="12"/>
          </p:nvPr>
        </p:nvSpPr>
        <p:spPr/>
        <p:txBody>
          <a:bodyPr/>
          <a:lstStyle/>
          <a:p>
            <a:fld id="{7506CFD7-39A1-44FD-8624-064551C7AC90}" type="slidenum">
              <a:rPr lang="en-GB" smtClean="0"/>
              <a:pPr/>
              <a:t>21</a:t>
            </a:fld>
            <a:endParaRPr lang="en-GB" dirty="0"/>
          </a:p>
        </p:txBody>
      </p:sp>
      <p:sp>
        <p:nvSpPr>
          <p:cNvPr id="5" name="Title 4"/>
          <p:cNvSpPr>
            <a:spLocks noGrp="1"/>
          </p:cNvSpPr>
          <p:nvPr>
            <p:ph type="title"/>
          </p:nvPr>
        </p:nvSpPr>
        <p:spPr/>
        <p:txBody>
          <a:bodyPr/>
          <a:lstStyle/>
          <a:p>
            <a:r>
              <a:rPr lang="en-GB" dirty="0"/>
              <a:t>Company Resources</a:t>
            </a:r>
          </a:p>
        </p:txBody>
      </p:sp>
    </p:spTree>
    <p:extLst>
      <p:ext uri="{BB962C8B-B14F-4D97-AF65-F5344CB8AC3E}">
        <p14:creationId xmlns:p14="http://schemas.microsoft.com/office/powerpoint/2010/main" val="17990117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340768"/>
            <a:ext cx="8229600" cy="4281339"/>
          </a:xfrm>
        </p:spPr>
        <p:txBody>
          <a:bodyPr/>
          <a:lstStyle/>
          <a:p>
            <a:pPr marL="342900" indent="-342900">
              <a:buFont typeface="Arial" pitchFamily="34" charset="0"/>
              <a:buChar char="•"/>
            </a:pPr>
            <a:r>
              <a:rPr lang="en-GB" dirty="0"/>
              <a:t>What are Human Rights?</a:t>
            </a:r>
          </a:p>
          <a:p>
            <a:pPr marL="342900" indent="-342900">
              <a:buFont typeface="Arial" pitchFamily="34" charset="0"/>
              <a:buChar char="•"/>
            </a:pPr>
            <a:r>
              <a:rPr lang="en-GB" dirty="0"/>
              <a:t>How should companies demonstrate respect for human rights? </a:t>
            </a:r>
          </a:p>
          <a:p>
            <a:pPr marL="342900" indent="-342900">
              <a:buFont typeface="Arial" pitchFamily="34" charset="0"/>
              <a:buChar char="•"/>
            </a:pPr>
            <a:r>
              <a:rPr lang="en-GB" dirty="0"/>
              <a:t>What are the business reasons for respecting human rights?</a:t>
            </a:r>
          </a:p>
          <a:p>
            <a:pPr marL="342900" indent="-342900">
              <a:buFont typeface="Arial" pitchFamily="34" charset="0"/>
              <a:buChar char="•"/>
            </a:pPr>
            <a:r>
              <a:rPr lang="en-GB" dirty="0"/>
              <a:t>What are the key human rights issues for our industry? </a:t>
            </a:r>
          </a:p>
          <a:p>
            <a:pPr marL="342900" indent="-342900">
              <a:buFont typeface="Arial" pitchFamily="34" charset="0"/>
              <a:buChar char="•"/>
            </a:pPr>
            <a:r>
              <a:rPr lang="en-GB" dirty="0"/>
              <a:t>What are the expectations of our company regarding human rights?</a:t>
            </a:r>
          </a:p>
          <a:p>
            <a:endParaRPr lang="en-GB" dirty="0"/>
          </a:p>
        </p:txBody>
      </p:sp>
      <p:sp>
        <p:nvSpPr>
          <p:cNvPr id="3" name="Date Placeholder 2"/>
          <p:cNvSpPr>
            <a:spLocks noGrp="1"/>
          </p:cNvSpPr>
          <p:nvPr>
            <p:ph type="dt" sz="half" idx="10"/>
          </p:nvPr>
        </p:nvSpPr>
        <p:spPr/>
        <p:txBody>
          <a:bodyPr/>
          <a:lstStyle/>
          <a:p>
            <a:r>
              <a:rPr lang="en-US" smtClean="0"/>
              <a:t>Thursday, 02 May 2013</a:t>
            </a:r>
            <a:endParaRPr lang="en-GB" dirty="0"/>
          </a:p>
        </p:txBody>
      </p:sp>
      <p:sp>
        <p:nvSpPr>
          <p:cNvPr id="4" name="Slide Number Placeholder 3"/>
          <p:cNvSpPr>
            <a:spLocks noGrp="1"/>
          </p:cNvSpPr>
          <p:nvPr>
            <p:ph type="sldNum" sz="quarter" idx="12"/>
          </p:nvPr>
        </p:nvSpPr>
        <p:spPr/>
        <p:txBody>
          <a:bodyPr/>
          <a:lstStyle/>
          <a:p>
            <a:fld id="{7506CFD7-39A1-44FD-8624-064551C7AC90}" type="slidenum">
              <a:rPr lang="en-GB" smtClean="0"/>
              <a:pPr/>
              <a:t>22</a:t>
            </a:fld>
            <a:endParaRPr lang="en-GB" dirty="0"/>
          </a:p>
        </p:txBody>
      </p:sp>
      <p:sp>
        <p:nvSpPr>
          <p:cNvPr id="5" name="Title 4"/>
          <p:cNvSpPr>
            <a:spLocks noGrp="1"/>
          </p:cNvSpPr>
          <p:nvPr>
            <p:ph type="title"/>
          </p:nvPr>
        </p:nvSpPr>
        <p:spPr/>
        <p:txBody>
          <a:bodyPr/>
          <a:lstStyle/>
          <a:p>
            <a:r>
              <a:rPr lang="en-GB" dirty="0"/>
              <a:t>Recap and Quiz</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35963" y="4221087"/>
            <a:ext cx="2272075" cy="2272075"/>
          </a:xfrm>
          <a:prstGeom prst="ellipse">
            <a:avLst/>
          </a:prstGeom>
          <a:ln>
            <a:noFill/>
          </a:ln>
          <a:effectLst>
            <a:softEdge rad="112500"/>
          </a:effectLst>
        </p:spPr>
      </p:pic>
    </p:spTree>
    <p:extLst>
      <p:ext uri="{BB962C8B-B14F-4D97-AF65-F5344CB8AC3E}">
        <p14:creationId xmlns:p14="http://schemas.microsoft.com/office/powerpoint/2010/main" val="17341875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GB" dirty="0" smtClean="0"/>
              <a:t>Part 3</a:t>
            </a:r>
            <a:endParaRPr lang="en-GB" dirty="0"/>
          </a:p>
        </p:txBody>
      </p:sp>
      <p:sp>
        <p:nvSpPr>
          <p:cNvPr id="7" name="Subtitle 6"/>
          <p:cNvSpPr>
            <a:spLocks noGrp="1"/>
          </p:cNvSpPr>
          <p:nvPr>
            <p:ph type="subTitle" idx="1"/>
          </p:nvPr>
        </p:nvSpPr>
        <p:spPr>
          <a:xfrm>
            <a:off x="179512" y="3501008"/>
            <a:ext cx="8856984" cy="2137792"/>
          </a:xfrm>
        </p:spPr>
        <p:txBody>
          <a:bodyPr>
            <a:normAutofit/>
          </a:bodyPr>
          <a:lstStyle/>
          <a:p>
            <a:r>
              <a:rPr lang="en-GB" sz="2200" dirty="0" smtClean="0">
                <a:solidFill>
                  <a:schemeClr val="tx1"/>
                </a:solidFill>
              </a:rPr>
              <a:t>Introduction: Key Labour Issues </a:t>
            </a:r>
            <a:r>
              <a:rPr lang="en-GB" sz="2200" dirty="0">
                <a:solidFill>
                  <a:schemeClr val="tx1"/>
                </a:solidFill>
              </a:rPr>
              <a:t>for </a:t>
            </a:r>
            <a:r>
              <a:rPr lang="en-GB" sz="2200" dirty="0" smtClean="0">
                <a:solidFill>
                  <a:schemeClr val="tx1"/>
                </a:solidFill>
              </a:rPr>
              <a:t>the Oil </a:t>
            </a:r>
            <a:r>
              <a:rPr lang="en-GB" sz="2200" dirty="0">
                <a:solidFill>
                  <a:schemeClr val="tx1"/>
                </a:solidFill>
              </a:rPr>
              <a:t>and Gas Industry</a:t>
            </a:r>
          </a:p>
        </p:txBody>
      </p:sp>
    </p:spTree>
    <p:extLst>
      <p:ext uri="{BB962C8B-B14F-4D97-AF65-F5344CB8AC3E}">
        <p14:creationId xmlns:p14="http://schemas.microsoft.com/office/powerpoint/2010/main" val="41572930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268760"/>
            <a:ext cx="8640960" cy="4857403"/>
          </a:xfrm>
        </p:spPr>
        <p:txBody>
          <a:bodyPr>
            <a:normAutofit/>
          </a:bodyPr>
          <a:lstStyle/>
          <a:p>
            <a:r>
              <a:rPr lang="en-GB" dirty="0" smtClean="0">
                <a:solidFill>
                  <a:schemeClr val="tx1"/>
                </a:solidFill>
              </a:rPr>
              <a:t>International Labour Organization (ILO) – Declaration on Fundamental Principles and Rights at Work</a:t>
            </a:r>
          </a:p>
          <a:p>
            <a:endParaRPr lang="en-GB" sz="2600" dirty="0">
              <a:solidFill>
                <a:schemeClr val="tx1"/>
              </a:solidFill>
            </a:endParaRPr>
          </a:p>
          <a:p>
            <a:pPr marL="1085850" lvl="1" indent="-342900">
              <a:buClrTx/>
            </a:pPr>
            <a:r>
              <a:rPr lang="en-GB" sz="2200" b="0" dirty="0" smtClean="0"/>
              <a:t>Freedom of association and the right to collective bargaining</a:t>
            </a:r>
          </a:p>
          <a:p>
            <a:pPr marL="1085850" lvl="1" indent="-342900">
              <a:buClrTx/>
            </a:pPr>
            <a:r>
              <a:rPr lang="en-GB" sz="2200" b="0" dirty="0" smtClean="0"/>
              <a:t>Effective abolition of child labour</a:t>
            </a:r>
          </a:p>
          <a:p>
            <a:pPr marL="1085850" lvl="1" indent="-342900">
              <a:buClrTx/>
            </a:pPr>
            <a:r>
              <a:rPr lang="en-GB" sz="2200" b="0" dirty="0" smtClean="0"/>
              <a:t>Elimination of all forms of forced labour, including human trafficking</a:t>
            </a:r>
          </a:p>
          <a:p>
            <a:pPr marL="1085850" lvl="1" indent="-342900">
              <a:buClrTx/>
            </a:pPr>
            <a:r>
              <a:rPr lang="en-GB" sz="2200" b="0" dirty="0" smtClean="0"/>
              <a:t>Elimination of discrimination in respect of employment and occupation</a:t>
            </a:r>
          </a:p>
          <a:p>
            <a:pPr marL="342900" indent="-342900">
              <a:buFont typeface="Arial"/>
              <a:buChar char="•"/>
            </a:pPr>
            <a:endParaRPr lang="en-GB" sz="2600" dirty="0"/>
          </a:p>
        </p:txBody>
      </p:sp>
      <p:sp>
        <p:nvSpPr>
          <p:cNvPr id="4" name="Slide Number Placeholder 3"/>
          <p:cNvSpPr>
            <a:spLocks noGrp="1"/>
          </p:cNvSpPr>
          <p:nvPr>
            <p:ph type="sldNum" sz="quarter" idx="12"/>
          </p:nvPr>
        </p:nvSpPr>
        <p:spPr/>
        <p:txBody>
          <a:bodyPr/>
          <a:lstStyle/>
          <a:p>
            <a:fld id="{7506CFD7-39A1-44FD-8624-064551C7AC90}" type="slidenum">
              <a:rPr lang="en-GB" smtClean="0"/>
              <a:pPr/>
              <a:t>24</a:t>
            </a:fld>
            <a:endParaRPr lang="en-GB" dirty="0"/>
          </a:p>
        </p:txBody>
      </p:sp>
      <p:sp>
        <p:nvSpPr>
          <p:cNvPr id="5" name="Title 4"/>
          <p:cNvSpPr>
            <a:spLocks noGrp="1"/>
          </p:cNvSpPr>
          <p:nvPr>
            <p:ph type="title"/>
          </p:nvPr>
        </p:nvSpPr>
        <p:spPr>
          <a:xfrm>
            <a:off x="323528" y="188640"/>
            <a:ext cx="8034660" cy="792088"/>
          </a:xfrm>
        </p:spPr>
        <p:txBody>
          <a:bodyPr/>
          <a:lstStyle/>
          <a:p>
            <a:r>
              <a:rPr lang="en-GB" sz="2800" dirty="0" smtClean="0"/>
              <a:t>Overview </a:t>
            </a:r>
            <a:endParaRPr lang="en-GB" sz="2800" dirty="0"/>
          </a:p>
        </p:txBody>
      </p:sp>
    </p:spTree>
    <p:extLst>
      <p:ext uri="{BB962C8B-B14F-4D97-AF65-F5344CB8AC3E}">
        <p14:creationId xmlns:p14="http://schemas.microsoft.com/office/powerpoint/2010/main" val="34940768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139596"/>
            <a:ext cx="8291264" cy="4857403"/>
          </a:xfrm>
        </p:spPr>
        <p:txBody>
          <a:bodyPr>
            <a:noAutofit/>
          </a:bodyPr>
          <a:lstStyle/>
          <a:p>
            <a:pPr marL="342900" indent="-342900">
              <a:spcBef>
                <a:spcPts val="1200"/>
              </a:spcBef>
              <a:buFont typeface="Arial"/>
              <a:buChar char="•"/>
            </a:pPr>
            <a:r>
              <a:rPr lang="en-GB" sz="2000" dirty="0" smtClean="0">
                <a:solidFill>
                  <a:schemeClr val="tx1"/>
                </a:solidFill>
              </a:rPr>
              <a:t>Minimize business disruptions caused by poor labour practices: </a:t>
            </a:r>
            <a:r>
              <a:rPr lang="en-GB" sz="2000" b="0" dirty="0" smtClean="0">
                <a:solidFill>
                  <a:schemeClr val="tx1"/>
                </a:solidFill>
              </a:rPr>
              <a:t>working with suppliers to improve their labour practices reduces the risk of poor quality or disruptions to operations</a:t>
            </a:r>
            <a:endParaRPr lang="en-GB" sz="2000" dirty="0" smtClean="0">
              <a:solidFill>
                <a:schemeClr val="tx1"/>
              </a:solidFill>
            </a:endParaRPr>
          </a:p>
          <a:p>
            <a:pPr marL="342900" indent="-342900">
              <a:spcBef>
                <a:spcPts val="1200"/>
              </a:spcBef>
              <a:buFont typeface="Arial"/>
              <a:buChar char="•"/>
            </a:pPr>
            <a:r>
              <a:rPr lang="en-GB" sz="2000" dirty="0" smtClean="0">
                <a:solidFill>
                  <a:schemeClr val="tx1"/>
                </a:solidFill>
              </a:rPr>
              <a:t>Recruitment and retention: </a:t>
            </a:r>
            <a:r>
              <a:rPr lang="en-GB" sz="2000" b="0" dirty="0" smtClean="0">
                <a:solidFill>
                  <a:schemeClr val="tx1"/>
                </a:solidFill>
              </a:rPr>
              <a:t>respecting the labour rights of employees boosts recruitment of suppliers’ labour forces and improves staff retention – all of which benefit a company’s overall operations and saves money</a:t>
            </a:r>
          </a:p>
          <a:p>
            <a:pPr marL="342900" indent="-342900">
              <a:spcBef>
                <a:spcPts val="1200"/>
              </a:spcBef>
              <a:buFont typeface="Arial"/>
              <a:buChar char="•"/>
            </a:pPr>
            <a:r>
              <a:rPr lang="en-GB" sz="2000" dirty="0" smtClean="0">
                <a:solidFill>
                  <a:schemeClr val="tx1"/>
                </a:solidFill>
              </a:rPr>
              <a:t>Reputational</a:t>
            </a:r>
            <a:r>
              <a:rPr lang="en-GB" sz="2000" dirty="0">
                <a:solidFill>
                  <a:schemeClr val="tx1"/>
                </a:solidFill>
              </a:rPr>
              <a:t>: </a:t>
            </a:r>
            <a:r>
              <a:rPr lang="en-GB" sz="2000" b="0" dirty="0">
                <a:solidFill>
                  <a:schemeClr val="tx1"/>
                </a:solidFill>
              </a:rPr>
              <a:t>Supplier behaviour reflects directly on a company – either positively or </a:t>
            </a:r>
            <a:r>
              <a:rPr lang="en-GB" sz="2000" b="0" dirty="0" smtClean="0">
                <a:solidFill>
                  <a:schemeClr val="tx1"/>
                </a:solidFill>
              </a:rPr>
              <a:t>negatively.  Many companies have publically committed to respecting human rights in their supply chain</a:t>
            </a:r>
          </a:p>
          <a:p>
            <a:pPr marL="342900" indent="-342900">
              <a:buFont typeface="Arial"/>
              <a:buChar char="•"/>
            </a:pPr>
            <a:endParaRPr lang="en-GB" sz="2000" dirty="0" smtClean="0"/>
          </a:p>
        </p:txBody>
      </p:sp>
      <p:sp>
        <p:nvSpPr>
          <p:cNvPr id="4" name="Slide Number Placeholder 3"/>
          <p:cNvSpPr>
            <a:spLocks noGrp="1"/>
          </p:cNvSpPr>
          <p:nvPr>
            <p:ph type="sldNum" sz="quarter" idx="12"/>
          </p:nvPr>
        </p:nvSpPr>
        <p:spPr/>
        <p:txBody>
          <a:bodyPr/>
          <a:lstStyle/>
          <a:p>
            <a:fld id="{7506CFD7-39A1-44FD-8624-064551C7AC90}" type="slidenum">
              <a:rPr lang="en-GB" smtClean="0"/>
              <a:pPr/>
              <a:t>25</a:t>
            </a:fld>
            <a:endParaRPr lang="en-GB" dirty="0"/>
          </a:p>
        </p:txBody>
      </p:sp>
      <p:sp>
        <p:nvSpPr>
          <p:cNvPr id="5" name="Title 4"/>
          <p:cNvSpPr>
            <a:spLocks noGrp="1"/>
          </p:cNvSpPr>
          <p:nvPr>
            <p:ph type="title"/>
          </p:nvPr>
        </p:nvSpPr>
        <p:spPr>
          <a:xfrm>
            <a:off x="323528" y="188640"/>
            <a:ext cx="8034660" cy="792088"/>
          </a:xfrm>
        </p:spPr>
        <p:txBody>
          <a:bodyPr/>
          <a:lstStyle/>
          <a:p>
            <a:r>
              <a:rPr lang="en-GB" sz="2800" dirty="0" smtClean="0"/>
              <a:t>Business Case</a:t>
            </a:r>
            <a:endParaRPr lang="en-GB" sz="2800" dirty="0"/>
          </a:p>
        </p:txBody>
      </p:sp>
    </p:spTree>
    <p:extLst>
      <p:ext uri="{BB962C8B-B14F-4D97-AF65-F5344CB8AC3E}">
        <p14:creationId xmlns:p14="http://schemas.microsoft.com/office/powerpoint/2010/main" val="10415384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506CFD7-39A1-44FD-8624-064551C7AC90}" type="slidenum">
              <a:rPr lang="en-GB" smtClean="0"/>
              <a:pPr/>
              <a:t>26</a:t>
            </a:fld>
            <a:endParaRPr lang="en-GB" dirty="0"/>
          </a:p>
        </p:txBody>
      </p:sp>
      <p:sp>
        <p:nvSpPr>
          <p:cNvPr id="5" name="Title 4"/>
          <p:cNvSpPr>
            <a:spLocks noGrp="1"/>
          </p:cNvSpPr>
          <p:nvPr>
            <p:ph type="title"/>
          </p:nvPr>
        </p:nvSpPr>
        <p:spPr>
          <a:xfrm>
            <a:off x="179512" y="134487"/>
            <a:ext cx="6696744" cy="754306"/>
          </a:xfrm>
        </p:spPr>
        <p:txBody>
          <a:bodyPr/>
          <a:lstStyle/>
          <a:p>
            <a:r>
              <a:rPr lang="en-GB" dirty="0" smtClean="0"/>
              <a:t>What is Freedom of Association and Right to Collective Bargaining?</a:t>
            </a:r>
            <a:endParaRPr lang="en-GB" dirty="0"/>
          </a:p>
        </p:txBody>
      </p:sp>
      <p:sp>
        <p:nvSpPr>
          <p:cNvPr id="8" name="Rounded Rectangular Callout 7"/>
          <p:cNvSpPr/>
          <p:nvPr/>
        </p:nvSpPr>
        <p:spPr>
          <a:xfrm>
            <a:off x="3239852" y="2998284"/>
            <a:ext cx="5652628" cy="1368152"/>
          </a:xfrm>
          <a:prstGeom prst="wedgeRoundRectCallout">
            <a:avLst>
              <a:gd name="adj1" fmla="val -37801"/>
              <a:gd name="adj2" fmla="val 137355"/>
              <a:gd name="adj3" fmla="val 16667"/>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Freedom of association is the </a:t>
            </a:r>
            <a:r>
              <a:rPr lang="en-US" sz="2000" i="1" dirty="0">
                <a:solidFill>
                  <a:schemeClr val="tx1"/>
                </a:solidFill>
              </a:rPr>
              <a:t>"</a:t>
            </a:r>
            <a:r>
              <a:rPr lang="en-US" sz="2000" b="1" i="1" dirty="0">
                <a:solidFill>
                  <a:schemeClr val="tx1"/>
                </a:solidFill>
              </a:rPr>
              <a:t>key element in ensuring respect for other fundamental rights at work</a:t>
            </a:r>
            <a:r>
              <a:rPr lang="en-US" sz="2000" i="1" dirty="0">
                <a:solidFill>
                  <a:schemeClr val="tx1"/>
                </a:solidFill>
              </a:rPr>
              <a:t>“ </a:t>
            </a:r>
          </a:p>
          <a:p>
            <a:pPr algn="ctr"/>
            <a:r>
              <a:rPr lang="en-US" sz="2000" dirty="0">
                <a:solidFill>
                  <a:schemeClr val="tx1"/>
                </a:solidFill>
              </a:rPr>
              <a:t>- International </a:t>
            </a:r>
            <a:r>
              <a:rPr lang="en-US" sz="2000" dirty="0" err="1">
                <a:solidFill>
                  <a:schemeClr val="tx1"/>
                </a:solidFill>
              </a:rPr>
              <a:t>L</a:t>
            </a:r>
            <a:r>
              <a:rPr lang="en-US" sz="2000" dirty="0" err="1" smtClean="0">
                <a:solidFill>
                  <a:schemeClr val="tx1"/>
                </a:solidFill>
              </a:rPr>
              <a:t>abour</a:t>
            </a:r>
            <a:r>
              <a:rPr lang="en-US" sz="2000" dirty="0" smtClean="0">
                <a:solidFill>
                  <a:schemeClr val="tx1"/>
                </a:solidFill>
              </a:rPr>
              <a:t> </a:t>
            </a:r>
            <a:r>
              <a:rPr lang="en-US" sz="2000" dirty="0">
                <a:solidFill>
                  <a:schemeClr val="tx1"/>
                </a:solidFill>
              </a:rPr>
              <a:t>Organization</a:t>
            </a:r>
            <a:endParaRPr lang="en-GB" sz="2000" dirty="0">
              <a:solidFill>
                <a:schemeClr val="tx1"/>
              </a:solidFill>
            </a:endParaRPr>
          </a:p>
        </p:txBody>
      </p:sp>
      <p:sp>
        <p:nvSpPr>
          <p:cNvPr id="9" name="Rounded Rectangular Callout 8"/>
          <p:cNvSpPr/>
          <p:nvPr/>
        </p:nvSpPr>
        <p:spPr>
          <a:xfrm>
            <a:off x="395536" y="1412776"/>
            <a:ext cx="5976664" cy="1368152"/>
          </a:xfrm>
          <a:prstGeom prst="wedgeRoundRectCallout">
            <a:avLst>
              <a:gd name="adj1" fmla="val -2484"/>
              <a:gd name="adj2" fmla="val 257726"/>
              <a:gd name="adj3" fmla="val 16667"/>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t>
            </a:r>
            <a:r>
              <a:rPr lang="en-US" sz="2000" b="1" i="1" dirty="0">
                <a:solidFill>
                  <a:schemeClr val="tx1"/>
                </a:solidFill>
              </a:rPr>
              <a:t>Everyone has the right to form and join trade unions for the protection of his interest</a:t>
            </a:r>
            <a:r>
              <a:rPr lang="en-US" sz="2000" b="1" dirty="0">
                <a:solidFill>
                  <a:schemeClr val="tx1"/>
                </a:solidFill>
              </a:rPr>
              <a:t>.</a:t>
            </a:r>
            <a:r>
              <a:rPr lang="en-US" sz="2000" dirty="0">
                <a:solidFill>
                  <a:schemeClr val="tx1"/>
                </a:solidFill>
              </a:rPr>
              <a:t>” </a:t>
            </a:r>
          </a:p>
          <a:p>
            <a:pPr algn="ctr"/>
            <a:r>
              <a:rPr lang="en-US" sz="2000" dirty="0">
                <a:solidFill>
                  <a:schemeClr val="tx1"/>
                </a:solidFill>
              </a:rPr>
              <a:t>- Universal Declaration on Human Rights, Art. </a:t>
            </a:r>
            <a:r>
              <a:rPr lang="en-US" sz="2000" dirty="0" smtClean="0">
                <a:solidFill>
                  <a:schemeClr val="tx1"/>
                </a:solidFill>
              </a:rPr>
              <a:t>23(4)</a:t>
            </a:r>
            <a:r>
              <a:rPr lang="en-US" sz="2000" dirty="0" smtClean="0"/>
              <a:t>)</a:t>
            </a:r>
            <a:endParaRPr lang="en-US" sz="2000" dirty="0"/>
          </a:p>
        </p:txBody>
      </p:sp>
    </p:spTree>
    <p:extLst>
      <p:ext uri="{BB962C8B-B14F-4D97-AF65-F5344CB8AC3E}">
        <p14:creationId xmlns:p14="http://schemas.microsoft.com/office/powerpoint/2010/main" val="20281822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412776"/>
            <a:ext cx="8856984" cy="4857403"/>
          </a:xfrm>
        </p:spPr>
        <p:txBody>
          <a:bodyPr>
            <a:normAutofit/>
          </a:bodyPr>
          <a:lstStyle/>
          <a:p>
            <a:pPr marL="342900" indent="-342900">
              <a:buFont typeface="Arial"/>
              <a:buChar char="•"/>
            </a:pPr>
            <a:r>
              <a:rPr lang="en-GB" sz="2000" b="0" dirty="0">
                <a:solidFill>
                  <a:schemeClr val="tx1"/>
                </a:solidFill>
              </a:rPr>
              <a:t>Freedom of association and right to collective bargaining refers to </a:t>
            </a:r>
            <a:r>
              <a:rPr lang="en-GB" sz="2000" dirty="0">
                <a:solidFill>
                  <a:schemeClr val="tx1"/>
                </a:solidFill>
              </a:rPr>
              <a:t>the right of workers to establish, join and administer organizations </a:t>
            </a:r>
            <a:r>
              <a:rPr lang="en-GB" sz="2000" dirty="0" smtClean="0">
                <a:solidFill>
                  <a:schemeClr val="tx1"/>
                </a:solidFill>
              </a:rPr>
              <a:t>on </a:t>
            </a:r>
            <a:r>
              <a:rPr lang="en-GB" sz="2000" dirty="0">
                <a:solidFill>
                  <a:schemeClr val="tx1"/>
                </a:solidFill>
              </a:rPr>
              <a:t>their own to represent their occupational </a:t>
            </a:r>
            <a:r>
              <a:rPr lang="en-GB" sz="2000" dirty="0" smtClean="0">
                <a:solidFill>
                  <a:schemeClr val="tx1"/>
                </a:solidFill>
              </a:rPr>
              <a:t>interests</a:t>
            </a:r>
            <a:endParaRPr lang="en-US" sz="2000" dirty="0">
              <a:solidFill>
                <a:schemeClr val="tx1"/>
              </a:solidFill>
              <a:latin typeface="Arial"/>
              <a:cs typeface="Arial"/>
            </a:endParaRPr>
          </a:p>
          <a:p>
            <a:endParaRPr lang="en-US" sz="2000" b="0" dirty="0">
              <a:solidFill>
                <a:schemeClr val="tx1"/>
              </a:solidFill>
            </a:endParaRPr>
          </a:p>
          <a:p>
            <a:pPr marL="342900" indent="-342900">
              <a:buFont typeface="Arial" panose="020B0604020202020204" pitchFamily="34" charset="0"/>
              <a:buChar char="•"/>
            </a:pPr>
            <a:r>
              <a:rPr lang="en-US" sz="2000" b="0" dirty="0">
                <a:solidFill>
                  <a:schemeClr val="tx1"/>
                </a:solidFill>
              </a:rPr>
              <a:t>Suppliers should recognize and respect the </a:t>
            </a:r>
            <a:r>
              <a:rPr lang="en-US" sz="2000" dirty="0">
                <a:solidFill>
                  <a:schemeClr val="tx1"/>
                </a:solidFill>
              </a:rPr>
              <a:t>right of employees to form </a:t>
            </a:r>
            <a:r>
              <a:rPr lang="en-US" sz="2000" dirty="0" err="1">
                <a:solidFill>
                  <a:schemeClr val="tx1"/>
                </a:solidFill>
              </a:rPr>
              <a:t>labour</a:t>
            </a:r>
            <a:r>
              <a:rPr lang="en-US" sz="2000" dirty="0">
                <a:solidFill>
                  <a:schemeClr val="tx1"/>
                </a:solidFill>
              </a:rPr>
              <a:t> unions and bargain collectively</a:t>
            </a:r>
            <a:r>
              <a:rPr lang="en-US" sz="2000" b="0" dirty="0">
                <a:solidFill>
                  <a:schemeClr val="tx1"/>
                </a:solidFill>
              </a:rPr>
              <a:t>, where such rights are recognized by local </a:t>
            </a:r>
            <a:r>
              <a:rPr lang="en-US" sz="2000" b="0" dirty="0" smtClean="0">
                <a:solidFill>
                  <a:schemeClr val="tx1"/>
                </a:solidFill>
              </a:rPr>
              <a:t>law</a:t>
            </a:r>
            <a:endParaRPr lang="en-US" sz="2000" b="0" dirty="0">
              <a:solidFill>
                <a:schemeClr val="tx1"/>
              </a:solidFill>
            </a:endParaRPr>
          </a:p>
          <a:p>
            <a:endParaRPr lang="en-US" sz="2000" b="0" dirty="0">
              <a:solidFill>
                <a:schemeClr val="tx1"/>
              </a:solidFill>
            </a:endParaRPr>
          </a:p>
          <a:p>
            <a:pPr marL="342900" indent="-342900">
              <a:buFont typeface="Arial"/>
              <a:buChar char="•"/>
            </a:pPr>
            <a:r>
              <a:rPr lang="en-US" sz="2000" b="0" dirty="0">
                <a:solidFill>
                  <a:schemeClr val="tx1"/>
                </a:solidFill>
              </a:rPr>
              <a:t>Suppliers can respect this right by </a:t>
            </a:r>
            <a:r>
              <a:rPr lang="en-US" sz="2000" dirty="0">
                <a:solidFill>
                  <a:schemeClr val="tx1"/>
                </a:solidFill>
              </a:rPr>
              <a:t>not interfering in the internal affairs </a:t>
            </a:r>
            <a:r>
              <a:rPr lang="en-US" sz="2000" b="0" dirty="0">
                <a:solidFill>
                  <a:schemeClr val="tx1"/>
                </a:solidFill>
              </a:rPr>
              <a:t>of these organizations, inappropriately influencing their decisions, or discriminating against workers who are engaged in such </a:t>
            </a:r>
            <a:r>
              <a:rPr lang="en-US" sz="2000" b="0" dirty="0" smtClean="0">
                <a:solidFill>
                  <a:schemeClr val="tx1"/>
                </a:solidFill>
              </a:rPr>
              <a:t>activities</a:t>
            </a:r>
            <a:endParaRPr lang="en-US" sz="2000" b="0" dirty="0">
              <a:solidFill>
                <a:schemeClr val="tx1"/>
              </a:solidFill>
            </a:endParaRPr>
          </a:p>
          <a:p>
            <a:endParaRPr lang="en-GB" dirty="0"/>
          </a:p>
        </p:txBody>
      </p:sp>
      <p:sp>
        <p:nvSpPr>
          <p:cNvPr id="3" name="Date Placeholder 2"/>
          <p:cNvSpPr>
            <a:spLocks noGrp="1"/>
          </p:cNvSpPr>
          <p:nvPr>
            <p:ph type="dt" sz="half" idx="10"/>
          </p:nvPr>
        </p:nvSpPr>
        <p:spPr/>
        <p:txBody>
          <a:bodyPr/>
          <a:lstStyle/>
          <a:p>
            <a:r>
              <a:rPr lang="en-US" smtClean="0"/>
              <a:t>Thursday, 02 May 2013</a:t>
            </a:r>
            <a:endParaRPr lang="en-GB" dirty="0"/>
          </a:p>
        </p:txBody>
      </p:sp>
      <p:sp>
        <p:nvSpPr>
          <p:cNvPr id="4" name="Slide Number Placeholder 3"/>
          <p:cNvSpPr>
            <a:spLocks noGrp="1"/>
          </p:cNvSpPr>
          <p:nvPr>
            <p:ph type="sldNum" sz="quarter" idx="12"/>
          </p:nvPr>
        </p:nvSpPr>
        <p:spPr/>
        <p:txBody>
          <a:bodyPr/>
          <a:lstStyle/>
          <a:p>
            <a:fld id="{7506CFD7-39A1-44FD-8624-064551C7AC90}" type="slidenum">
              <a:rPr lang="en-GB" smtClean="0"/>
              <a:pPr/>
              <a:t>27</a:t>
            </a:fld>
            <a:endParaRPr lang="en-GB" dirty="0"/>
          </a:p>
        </p:txBody>
      </p:sp>
      <p:sp>
        <p:nvSpPr>
          <p:cNvPr id="5" name="Title 4"/>
          <p:cNvSpPr>
            <a:spLocks noGrp="1"/>
          </p:cNvSpPr>
          <p:nvPr>
            <p:ph type="title"/>
          </p:nvPr>
        </p:nvSpPr>
        <p:spPr>
          <a:xfrm>
            <a:off x="457200" y="188640"/>
            <a:ext cx="6563072" cy="504825"/>
          </a:xfrm>
        </p:spPr>
        <p:txBody>
          <a:bodyPr/>
          <a:lstStyle/>
          <a:p>
            <a:r>
              <a:rPr lang="en-GB" dirty="0"/>
              <a:t>Freedom of Association </a:t>
            </a:r>
            <a:r>
              <a:rPr lang="en-GB" dirty="0" smtClean="0"/>
              <a:t>and </a:t>
            </a:r>
            <a:r>
              <a:rPr lang="en-GB" dirty="0"/>
              <a:t>Collective </a:t>
            </a:r>
            <a:r>
              <a:rPr lang="en-GB" dirty="0" smtClean="0"/>
              <a:t>Bargaining: Key </a:t>
            </a:r>
            <a:r>
              <a:rPr lang="en-GB" dirty="0"/>
              <a:t>Elements</a:t>
            </a:r>
          </a:p>
        </p:txBody>
      </p:sp>
    </p:spTree>
    <p:extLst>
      <p:ext uri="{BB962C8B-B14F-4D97-AF65-F5344CB8AC3E}">
        <p14:creationId xmlns:p14="http://schemas.microsoft.com/office/powerpoint/2010/main" val="18796870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268760"/>
            <a:ext cx="8784976" cy="5184576"/>
          </a:xfrm>
        </p:spPr>
        <p:txBody>
          <a:bodyPr wrap="square">
            <a:noAutofit/>
          </a:bodyPr>
          <a:lstStyle/>
          <a:p>
            <a:pPr marL="342900" indent="-342900">
              <a:buFont typeface="Arial"/>
              <a:buChar char="•"/>
            </a:pPr>
            <a:r>
              <a:rPr lang="en-US" sz="2000" b="0" dirty="0" smtClean="0">
                <a:solidFill>
                  <a:schemeClr val="tx1"/>
                </a:solidFill>
              </a:rPr>
              <a:t>Workers and employers have the </a:t>
            </a:r>
            <a:r>
              <a:rPr lang="en-US" sz="2000" dirty="0" smtClean="0">
                <a:solidFill>
                  <a:schemeClr val="tx1"/>
                </a:solidFill>
              </a:rPr>
              <a:t>right to establish and join organizations</a:t>
            </a:r>
            <a:r>
              <a:rPr lang="en-US" sz="2000" b="0" dirty="0" smtClean="0">
                <a:solidFill>
                  <a:schemeClr val="tx1"/>
                </a:solidFill>
              </a:rPr>
              <a:t> of their own choosing without previous authorization. They should be allowed  to organize freely and not be liable to be dissolved or suspended by administrative authority</a:t>
            </a:r>
          </a:p>
          <a:p>
            <a:pPr marL="342900" indent="-342900">
              <a:buFont typeface="Arial"/>
              <a:buChar char="•"/>
            </a:pPr>
            <a:endParaRPr lang="en-US" sz="2000" b="0" dirty="0" smtClean="0">
              <a:solidFill>
                <a:schemeClr val="tx1"/>
              </a:solidFill>
            </a:endParaRPr>
          </a:p>
          <a:p>
            <a:pPr marL="342900" lvl="0" indent="-342900">
              <a:buFont typeface="Arial"/>
              <a:buChar char="•"/>
            </a:pPr>
            <a:r>
              <a:rPr lang="en-US" sz="2000" b="0" dirty="0" smtClean="0">
                <a:solidFill>
                  <a:schemeClr val="tx1"/>
                </a:solidFill>
              </a:rPr>
              <a:t>The Company should allow worker organizations and their representatives to function independently, with reasonable access to the information, resources, and facilities necessary to carry out their functions. Measures should be taken to </a:t>
            </a:r>
            <a:r>
              <a:rPr lang="en-US" sz="2000" dirty="0" smtClean="0">
                <a:solidFill>
                  <a:schemeClr val="tx1"/>
                </a:solidFill>
              </a:rPr>
              <a:t>allow workers a forum for discussing terms of employment, and for filing and correcting grievances</a:t>
            </a:r>
            <a:endParaRPr lang="en-US" sz="2000" b="0" dirty="0" smtClean="0">
              <a:solidFill>
                <a:schemeClr val="tx1"/>
              </a:solidFill>
            </a:endParaRPr>
          </a:p>
          <a:p>
            <a:pPr marL="342900" indent="-342900">
              <a:buFont typeface="Arial"/>
              <a:buChar char="•"/>
            </a:pPr>
            <a:endParaRPr lang="en-US" sz="2000" b="0" dirty="0" smtClean="0">
              <a:solidFill>
                <a:schemeClr val="tx1"/>
              </a:solidFill>
            </a:endParaRPr>
          </a:p>
          <a:p>
            <a:pPr marL="342900" indent="-342900">
              <a:buFont typeface="Arial"/>
              <a:buChar char="•"/>
            </a:pPr>
            <a:r>
              <a:rPr lang="en-US" sz="2000" b="0" dirty="0" smtClean="0">
                <a:solidFill>
                  <a:schemeClr val="tx1"/>
                </a:solidFill>
              </a:rPr>
              <a:t>Workers union federations and confederations should be allowed to </a:t>
            </a:r>
            <a:r>
              <a:rPr lang="en-US" sz="2000" dirty="0" smtClean="0">
                <a:solidFill>
                  <a:schemeClr val="tx1"/>
                </a:solidFill>
              </a:rPr>
              <a:t>affiliate with international organizations </a:t>
            </a:r>
            <a:r>
              <a:rPr lang="en-US" sz="2000" b="0" dirty="0" smtClean="0">
                <a:solidFill>
                  <a:schemeClr val="tx1"/>
                </a:solidFill>
              </a:rPr>
              <a:t>of workers and employers</a:t>
            </a:r>
          </a:p>
          <a:p>
            <a:endParaRPr lang="en-US" sz="2000" b="0" dirty="0" smtClean="0">
              <a:solidFill>
                <a:schemeClr val="tx1"/>
              </a:solidFill>
            </a:endParaRPr>
          </a:p>
          <a:p>
            <a:pPr algn="ctr"/>
            <a:r>
              <a:rPr lang="en-US" sz="1800" i="1" dirty="0" smtClean="0">
                <a:solidFill>
                  <a:schemeClr val="accent4"/>
                </a:solidFill>
              </a:rPr>
              <a:t>Work with Human Resources and local legal counsel to provide examples of compliance with local laws related to freedom of association and collective bargaining</a:t>
            </a:r>
            <a:endParaRPr lang="en-US" sz="1800" dirty="0" smtClean="0">
              <a:solidFill>
                <a:schemeClr val="accent4"/>
              </a:solidFill>
            </a:endParaRPr>
          </a:p>
          <a:p>
            <a:pPr lvl="1"/>
            <a:endParaRPr lang="en-US" dirty="0" smtClean="0"/>
          </a:p>
          <a:p>
            <a:pPr lvl="1"/>
            <a:endParaRPr lang="en-US" dirty="0" smtClean="0"/>
          </a:p>
          <a:p>
            <a:pPr lvl="1"/>
            <a:endParaRPr lang="en-US" dirty="0" smtClean="0"/>
          </a:p>
          <a:p>
            <a:pPr lvl="1"/>
            <a:endParaRPr lang="en-US" dirty="0" smtClean="0"/>
          </a:p>
          <a:p>
            <a:pPr lvl="1"/>
            <a:endParaRPr lang="en-US" dirty="0" smtClean="0"/>
          </a:p>
        </p:txBody>
      </p:sp>
      <p:sp>
        <p:nvSpPr>
          <p:cNvPr id="4" name="Slide Number Placeholder 3"/>
          <p:cNvSpPr>
            <a:spLocks noGrp="1"/>
          </p:cNvSpPr>
          <p:nvPr>
            <p:ph type="sldNum" sz="quarter" idx="12"/>
          </p:nvPr>
        </p:nvSpPr>
        <p:spPr/>
        <p:txBody>
          <a:bodyPr/>
          <a:lstStyle/>
          <a:p>
            <a:fld id="{7506CFD7-39A1-44FD-8624-064551C7AC90}" type="slidenum">
              <a:rPr lang="en-GB" smtClean="0"/>
              <a:pPr/>
              <a:t>28</a:t>
            </a:fld>
            <a:endParaRPr lang="en-GB" dirty="0"/>
          </a:p>
        </p:txBody>
      </p:sp>
      <p:sp>
        <p:nvSpPr>
          <p:cNvPr id="5" name="Title 4"/>
          <p:cNvSpPr>
            <a:spLocks noGrp="1"/>
          </p:cNvSpPr>
          <p:nvPr>
            <p:ph type="title"/>
          </p:nvPr>
        </p:nvSpPr>
        <p:spPr>
          <a:xfrm>
            <a:off x="179512" y="154414"/>
            <a:ext cx="6696744" cy="754306"/>
          </a:xfrm>
        </p:spPr>
        <p:txBody>
          <a:bodyPr/>
          <a:lstStyle/>
          <a:p>
            <a:r>
              <a:rPr lang="en-GB" dirty="0" smtClean="0"/>
              <a:t>Freedom of Association and Collective Bargaining: Key Elements (cont.) </a:t>
            </a:r>
            <a:endParaRPr lang="en-GB" dirty="0"/>
          </a:p>
        </p:txBody>
      </p:sp>
    </p:spTree>
    <p:extLst>
      <p:ext uri="{BB962C8B-B14F-4D97-AF65-F5344CB8AC3E}">
        <p14:creationId xmlns:p14="http://schemas.microsoft.com/office/powerpoint/2010/main" val="6997395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268760"/>
            <a:ext cx="8784976" cy="5184576"/>
          </a:xfrm>
        </p:spPr>
        <p:txBody>
          <a:bodyPr>
            <a:normAutofit fontScale="32500" lnSpcReduction="20000"/>
          </a:bodyPr>
          <a:lstStyle/>
          <a:p>
            <a:pPr lvl="0" defTabSz="457200">
              <a:spcBef>
                <a:spcPts val="0"/>
              </a:spcBef>
              <a:defRPr/>
            </a:pPr>
            <a:r>
              <a:rPr lang="en-US" sz="6200" b="0" dirty="0" smtClean="0">
                <a:solidFill>
                  <a:schemeClr val="tx1"/>
                </a:solidFill>
              </a:rPr>
              <a:t>Company practices that demonstrate respect for freedom of association and collective bargaining may include:</a:t>
            </a:r>
          </a:p>
          <a:p>
            <a:pPr lvl="0" defTabSz="457200">
              <a:spcBef>
                <a:spcPts val="0"/>
              </a:spcBef>
              <a:defRPr/>
            </a:pPr>
            <a:endParaRPr lang="en-US" sz="6200" b="0" dirty="0" smtClean="0">
              <a:solidFill>
                <a:schemeClr val="tx1"/>
              </a:solidFill>
            </a:endParaRPr>
          </a:p>
          <a:p>
            <a:pPr marL="342900" indent="-342900">
              <a:buFont typeface="Arial"/>
              <a:buChar char="•"/>
            </a:pPr>
            <a:r>
              <a:rPr lang="en-US" sz="6200" b="0" dirty="0" smtClean="0">
                <a:solidFill>
                  <a:schemeClr val="tx1"/>
                </a:solidFill>
              </a:rPr>
              <a:t>A policy recognizing freedom of association and the formation of workers’ organizations for collective bargaining purposes</a:t>
            </a:r>
          </a:p>
          <a:p>
            <a:pPr marL="342900" indent="-342900">
              <a:buFont typeface="Arial"/>
              <a:buChar char="•"/>
            </a:pPr>
            <a:endParaRPr lang="en-US" sz="6200" b="0" dirty="0" smtClean="0">
              <a:solidFill>
                <a:schemeClr val="tx1"/>
              </a:solidFill>
            </a:endParaRPr>
          </a:p>
          <a:p>
            <a:pPr marL="342900" lvl="0" indent="-342900">
              <a:buFont typeface="Arial"/>
              <a:buChar char="•"/>
            </a:pPr>
            <a:r>
              <a:rPr lang="en-US" sz="6200" b="0" dirty="0" smtClean="0">
                <a:solidFill>
                  <a:schemeClr val="tx1"/>
                </a:solidFill>
              </a:rPr>
              <a:t>Management does not retaliate against employees for participating in union activities</a:t>
            </a:r>
          </a:p>
          <a:p>
            <a:pPr marL="342900" lvl="0" indent="-342900">
              <a:buFont typeface="Arial"/>
              <a:buChar char="•"/>
            </a:pPr>
            <a:endParaRPr lang="en-US" sz="6200" b="0" dirty="0" smtClean="0">
              <a:solidFill>
                <a:schemeClr val="tx1"/>
              </a:solidFill>
            </a:endParaRPr>
          </a:p>
          <a:p>
            <a:pPr marL="342900" lvl="0" indent="-342900">
              <a:buFont typeface="Arial"/>
              <a:buChar char="•"/>
            </a:pPr>
            <a:r>
              <a:rPr lang="en-US" sz="6200" b="0" dirty="0" smtClean="0">
                <a:solidFill>
                  <a:schemeClr val="tx1"/>
                </a:solidFill>
              </a:rPr>
              <a:t>Management engages in collective bargaining and holds regular consultations with workers’ representatives concerning issues such as working conditions, remuneration, dispute resolution, and other matters of mutual concern</a:t>
            </a:r>
          </a:p>
          <a:p>
            <a:pPr marL="342900" lvl="0" indent="-342900">
              <a:buFont typeface="Arial"/>
              <a:buChar char="•"/>
            </a:pPr>
            <a:endParaRPr lang="en-US" sz="6200" b="0" dirty="0" smtClean="0">
              <a:solidFill>
                <a:schemeClr val="tx1"/>
              </a:solidFill>
            </a:endParaRPr>
          </a:p>
          <a:p>
            <a:pPr marL="342900" lvl="0" indent="-342900">
              <a:buFont typeface="Arial"/>
              <a:buChar char="•"/>
            </a:pPr>
            <a:r>
              <a:rPr lang="en-US" sz="6200" b="0" dirty="0" smtClean="0">
                <a:solidFill>
                  <a:schemeClr val="tx1"/>
                </a:solidFill>
              </a:rPr>
              <a:t>Workers should receive adequate protection against acts of anti-union discrimination, including conditions of employment prohibiting membership in a union, or dismissal of a worker because of union membership or participation in union activities</a:t>
            </a:r>
          </a:p>
          <a:p>
            <a:pPr marL="342900" lvl="0" indent="-342900">
              <a:buFont typeface="Arial"/>
              <a:buChar char="•"/>
            </a:pPr>
            <a:endParaRPr lang="en-US" sz="6200" b="0" dirty="0" smtClean="0"/>
          </a:p>
          <a:p>
            <a:pPr lvl="1"/>
            <a:endParaRPr lang="en-US" sz="2500" dirty="0" smtClean="0"/>
          </a:p>
          <a:p>
            <a:pPr lvl="1"/>
            <a:endParaRPr lang="en-US" sz="2500" dirty="0" smtClean="0"/>
          </a:p>
          <a:p>
            <a:pPr lvl="1"/>
            <a:endParaRPr lang="en-US" sz="2500" dirty="0" smtClean="0"/>
          </a:p>
          <a:p>
            <a:pPr lvl="1"/>
            <a:endParaRPr lang="en-US" sz="2500" dirty="0" smtClean="0"/>
          </a:p>
          <a:p>
            <a:pPr lvl="1"/>
            <a:endParaRPr lang="en-US" sz="2500" dirty="0" smtClean="0"/>
          </a:p>
          <a:p>
            <a:pPr lvl="1"/>
            <a:endParaRPr lang="en-US" sz="2500" dirty="0" smtClean="0"/>
          </a:p>
          <a:p>
            <a:pPr lvl="1"/>
            <a:endParaRPr lang="en-US" sz="2500" dirty="0" smtClean="0"/>
          </a:p>
        </p:txBody>
      </p:sp>
      <p:sp>
        <p:nvSpPr>
          <p:cNvPr id="4" name="Slide Number Placeholder 3"/>
          <p:cNvSpPr>
            <a:spLocks noGrp="1"/>
          </p:cNvSpPr>
          <p:nvPr>
            <p:ph type="sldNum" sz="quarter" idx="12"/>
          </p:nvPr>
        </p:nvSpPr>
        <p:spPr/>
        <p:txBody>
          <a:bodyPr/>
          <a:lstStyle/>
          <a:p>
            <a:fld id="{7506CFD7-39A1-44FD-8624-064551C7AC90}" type="slidenum">
              <a:rPr lang="en-GB" smtClean="0"/>
              <a:pPr/>
              <a:t>29</a:t>
            </a:fld>
            <a:endParaRPr lang="en-GB" dirty="0"/>
          </a:p>
        </p:txBody>
      </p:sp>
      <p:sp>
        <p:nvSpPr>
          <p:cNvPr id="5" name="Title 4"/>
          <p:cNvSpPr>
            <a:spLocks noGrp="1"/>
          </p:cNvSpPr>
          <p:nvPr>
            <p:ph type="title"/>
          </p:nvPr>
        </p:nvSpPr>
        <p:spPr>
          <a:xfrm>
            <a:off x="179512" y="154414"/>
            <a:ext cx="6696744" cy="754306"/>
          </a:xfrm>
        </p:spPr>
        <p:txBody>
          <a:bodyPr/>
          <a:lstStyle/>
          <a:p>
            <a:r>
              <a:rPr lang="en-GB" dirty="0" smtClean="0"/>
              <a:t>Freedom of Association and Collective Bargaining: Key Elements (cont.)</a:t>
            </a:r>
            <a:endParaRPr lang="en-GB" dirty="0"/>
          </a:p>
        </p:txBody>
      </p:sp>
    </p:spTree>
    <p:extLst>
      <p:ext uri="{BB962C8B-B14F-4D97-AF65-F5344CB8AC3E}">
        <p14:creationId xmlns:p14="http://schemas.microsoft.com/office/powerpoint/2010/main" val="21734150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68760"/>
            <a:ext cx="8003232" cy="5112568"/>
          </a:xfrm>
        </p:spPr>
        <p:txBody>
          <a:bodyPr>
            <a:normAutofit fontScale="92500" lnSpcReduction="20000"/>
          </a:bodyPr>
          <a:lstStyle/>
          <a:p>
            <a:r>
              <a:rPr lang="en-GB" dirty="0"/>
              <a:t>Part 1: Basics on Human Rights</a:t>
            </a:r>
          </a:p>
          <a:p>
            <a:pPr marL="1085850" lvl="1" indent="-342900"/>
            <a:r>
              <a:rPr lang="en-GB" dirty="0"/>
              <a:t>What are Human Rights?</a:t>
            </a:r>
          </a:p>
          <a:p>
            <a:pPr marL="1085850" lvl="1" indent="-342900"/>
            <a:r>
              <a:rPr lang="en-GB" dirty="0"/>
              <a:t>Who is responsible for protecting human rights?  </a:t>
            </a:r>
          </a:p>
          <a:p>
            <a:pPr marL="1085850" lvl="1" indent="-342900"/>
            <a:r>
              <a:rPr lang="en-GB" dirty="0"/>
              <a:t>What are the business reasons for respecting human rights?</a:t>
            </a:r>
          </a:p>
          <a:p>
            <a:pPr marL="1085850" lvl="1" indent="-342900"/>
            <a:r>
              <a:rPr lang="en-GB" dirty="0"/>
              <a:t>What is the expectation of our company regarding human rights</a:t>
            </a:r>
            <a:r>
              <a:rPr lang="en-GB" dirty="0" smtClean="0"/>
              <a:t>?</a:t>
            </a:r>
          </a:p>
          <a:p>
            <a:pPr lvl="1" indent="0">
              <a:buNone/>
            </a:pPr>
            <a:endParaRPr lang="en-GB" dirty="0"/>
          </a:p>
          <a:p>
            <a:r>
              <a:rPr lang="en-GB" dirty="0" smtClean="0"/>
              <a:t>Part </a:t>
            </a:r>
            <a:r>
              <a:rPr lang="en-GB" dirty="0"/>
              <a:t>2: Key Human Rights Issues for the Oil and Gas Industry</a:t>
            </a:r>
          </a:p>
          <a:p>
            <a:pPr marL="1085850" lvl="1" indent="-342900"/>
            <a:r>
              <a:rPr lang="en-GB" dirty="0"/>
              <a:t>Employee / Labour Relations</a:t>
            </a:r>
          </a:p>
          <a:p>
            <a:pPr marL="1085850" lvl="1" indent="-342900"/>
            <a:r>
              <a:rPr lang="en-GB" dirty="0"/>
              <a:t>Provision of Security to Protect People and Assets</a:t>
            </a:r>
          </a:p>
          <a:p>
            <a:pPr marL="1085850" lvl="1" indent="-342900"/>
            <a:r>
              <a:rPr lang="en-GB" dirty="0"/>
              <a:t>Community Engagement</a:t>
            </a:r>
          </a:p>
          <a:p>
            <a:pPr marL="1085850" lvl="1" indent="-342900"/>
            <a:r>
              <a:rPr lang="en-GB" dirty="0"/>
              <a:t>Supplier Engagement </a:t>
            </a:r>
            <a:endParaRPr lang="en-GB" dirty="0" smtClean="0"/>
          </a:p>
          <a:p>
            <a:pPr lvl="1" indent="0">
              <a:buNone/>
            </a:pPr>
            <a:endParaRPr lang="en-GB" dirty="0" smtClean="0"/>
          </a:p>
          <a:p>
            <a:r>
              <a:rPr lang="en-GB" dirty="0"/>
              <a:t>Part 2: Key Labour Issues for the Oil and Gas </a:t>
            </a:r>
            <a:r>
              <a:rPr lang="en-GB" dirty="0" smtClean="0"/>
              <a:t>Industry</a:t>
            </a:r>
          </a:p>
          <a:p>
            <a:pPr marL="1085850" lvl="1" indent="-342900"/>
            <a:r>
              <a:rPr lang="en-GB" dirty="0" smtClean="0"/>
              <a:t>Labour Issues</a:t>
            </a:r>
          </a:p>
          <a:p>
            <a:pPr marL="1085850" lvl="1" indent="-342900"/>
            <a:r>
              <a:rPr lang="en-GB" dirty="0" smtClean="0"/>
              <a:t>Supply </a:t>
            </a:r>
            <a:r>
              <a:rPr lang="en-GB" dirty="0"/>
              <a:t>Chain </a:t>
            </a:r>
            <a:r>
              <a:rPr lang="en-GB" dirty="0" smtClean="0"/>
              <a:t>Focus</a:t>
            </a:r>
          </a:p>
          <a:p>
            <a:pPr marL="1085850" lvl="1" indent="-342900"/>
            <a:r>
              <a:rPr lang="en-GB" smtClean="0"/>
              <a:t>Labour </a:t>
            </a:r>
            <a:r>
              <a:rPr lang="en-GB"/>
              <a:t>Issues Dilemmas for Discussion</a:t>
            </a:r>
            <a:endParaRPr lang="en-GB" dirty="0"/>
          </a:p>
          <a:p>
            <a:endParaRPr lang="en-GB" dirty="0"/>
          </a:p>
        </p:txBody>
      </p:sp>
      <p:sp>
        <p:nvSpPr>
          <p:cNvPr id="3" name="Date Placeholder 2"/>
          <p:cNvSpPr>
            <a:spLocks noGrp="1"/>
          </p:cNvSpPr>
          <p:nvPr>
            <p:ph type="dt" sz="half" idx="10"/>
          </p:nvPr>
        </p:nvSpPr>
        <p:spPr/>
        <p:txBody>
          <a:bodyPr/>
          <a:lstStyle/>
          <a:p>
            <a:r>
              <a:rPr lang="en-US" smtClean="0"/>
              <a:t>Thursday, 02 May 2013</a:t>
            </a:r>
            <a:endParaRPr lang="en-GB" dirty="0"/>
          </a:p>
        </p:txBody>
      </p:sp>
      <p:sp>
        <p:nvSpPr>
          <p:cNvPr id="4" name="Slide Number Placeholder 3"/>
          <p:cNvSpPr>
            <a:spLocks noGrp="1"/>
          </p:cNvSpPr>
          <p:nvPr>
            <p:ph type="sldNum" sz="quarter" idx="12"/>
          </p:nvPr>
        </p:nvSpPr>
        <p:spPr/>
        <p:txBody>
          <a:bodyPr/>
          <a:lstStyle/>
          <a:p>
            <a:fld id="{7506CFD7-39A1-44FD-8624-064551C7AC90}" type="slidenum">
              <a:rPr lang="en-GB" smtClean="0"/>
              <a:pPr/>
              <a:t>3</a:t>
            </a:fld>
            <a:endParaRPr lang="en-GB" dirty="0"/>
          </a:p>
        </p:txBody>
      </p:sp>
      <p:sp>
        <p:nvSpPr>
          <p:cNvPr id="5" name="Title 4"/>
          <p:cNvSpPr>
            <a:spLocks noGrp="1"/>
          </p:cNvSpPr>
          <p:nvPr>
            <p:ph type="title"/>
          </p:nvPr>
        </p:nvSpPr>
        <p:spPr/>
        <p:txBody>
          <a:bodyPr/>
          <a:lstStyle/>
          <a:p>
            <a:r>
              <a:rPr lang="en-GB" dirty="0"/>
              <a:t>Training Overview</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6296" y="3993935"/>
            <a:ext cx="1906238" cy="2859357"/>
          </a:xfrm>
          <a:prstGeom prst="rect">
            <a:avLst/>
          </a:prstGeom>
        </p:spPr>
      </p:pic>
    </p:spTree>
    <p:extLst>
      <p:ext uri="{BB962C8B-B14F-4D97-AF65-F5344CB8AC3E}">
        <p14:creationId xmlns:p14="http://schemas.microsoft.com/office/powerpoint/2010/main" val="21180620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506CFD7-39A1-44FD-8624-064551C7AC90}" type="slidenum">
              <a:rPr lang="en-GB" smtClean="0"/>
              <a:pPr/>
              <a:t>30</a:t>
            </a:fld>
            <a:endParaRPr lang="en-GB" dirty="0"/>
          </a:p>
        </p:txBody>
      </p:sp>
      <p:sp>
        <p:nvSpPr>
          <p:cNvPr id="5" name="Title 4"/>
          <p:cNvSpPr>
            <a:spLocks noGrp="1"/>
          </p:cNvSpPr>
          <p:nvPr>
            <p:ph type="title"/>
          </p:nvPr>
        </p:nvSpPr>
        <p:spPr/>
        <p:txBody>
          <a:bodyPr/>
          <a:lstStyle/>
          <a:p>
            <a:r>
              <a:rPr lang="en-GB" dirty="0" smtClean="0"/>
              <a:t>What is Child Labour?</a:t>
            </a:r>
            <a:endParaRPr lang="en-GB" dirty="0"/>
          </a:p>
        </p:txBody>
      </p:sp>
      <p:sp>
        <p:nvSpPr>
          <p:cNvPr id="6" name="TextBox 5"/>
          <p:cNvSpPr txBox="1"/>
          <p:nvPr/>
        </p:nvSpPr>
        <p:spPr>
          <a:xfrm>
            <a:off x="611560" y="1556792"/>
            <a:ext cx="8003970" cy="1631216"/>
          </a:xfrm>
          <a:prstGeom prst="rect">
            <a:avLst/>
          </a:prstGeom>
          <a:ln w="6350"/>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GB" sz="2000" i="1" dirty="0"/>
              <a:t>“The right of the child to be protected from economic exploitation and from performing any work that is likely to be hazardous or to interfere with the child’s education, or to be harmful to the child’s health or physical, mental, spiritual, moral, or social development.”</a:t>
            </a:r>
          </a:p>
          <a:p>
            <a:pPr algn="ctr"/>
            <a:r>
              <a:rPr lang="en-GB" sz="2000" dirty="0" smtClean="0"/>
              <a:t> </a:t>
            </a:r>
            <a:r>
              <a:rPr lang="en-GB" sz="2000" dirty="0"/>
              <a:t>Convention on the Rights of the Child (1989), Art. </a:t>
            </a:r>
            <a:r>
              <a:rPr lang="en-GB" sz="2000" dirty="0" smtClean="0"/>
              <a:t>32</a:t>
            </a:r>
            <a:endParaRPr lang="en-GB" sz="2000" dirty="0"/>
          </a:p>
        </p:txBody>
      </p:sp>
      <p:pic>
        <p:nvPicPr>
          <p:cNvPr id="1026" name="Picture 2" descr="D:\shutterstock_3495934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7744" y="3429000"/>
            <a:ext cx="4320480" cy="28925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67289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3724" y="1128889"/>
            <a:ext cx="8748464" cy="5752349"/>
          </a:xfrm>
        </p:spPr>
        <p:txBody>
          <a:bodyPr>
            <a:normAutofit/>
          </a:bodyPr>
          <a:lstStyle/>
          <a:p>
            <a:pPr marL="342900" indent="-342900">
              <a:spcBef>
                <a:spcPts val="1200"/>
              </a:spcBef>
              <a:buFont typeface="Arial"/>
              <a:buChar char="•"/>
            </a:pPr>
            <a:r>
              <a:rPr lang="en-GB" sz="2000" b="0" dirty="0" smtClean="0">
                <a:solidFill>
                  <a:schemeClr val="tx1"/>
                </a:solidFill>
              </a:rPr>
              <a:t>Refers to work undertaken by children </a:t>
            </a:r>
            <a:r>
              <a:rPr lang="en-GB" sz="2000" dirty="0" smtClean="0">
                <a:solidFill>
                  <a:schemeClr val="tx1"/>
                </a:solidFill>
              </a:rPr>
              <a:t>under the age of 15 </a:t>
            </a:r>
            <a:r>
              <a:rPr lang="en-GB" sz="2000" b="0" dirty="0" smtClean="0">
                <a:solidFill>
                  <a:schemeClr val="tx1"/>
                </a:solidFill>
              </a:rPr>
              <a:t>that may damage health and development and that interferes with their opportunity to attend compulsory school</a:t>
            </a:r>
          </a:p>
          <a:p>
            <a:pPr marL="342900" indent="-342900">
              <a:spcBef>
                <a:spcPts val="1200"/>
              </a:spcBef>
              <a:buFont typeface="Arial"/>
              <a:buChar char="•"/>
            </a:pPr>
            <a:r>
              <a:rPr lang="en-GB" sz="2000" b="0" dirty="0" smtClean="0">
                <a:solidFill>
                  <a:schemeClr val="tx1"/>
                </a:solidFill>
              </a:rPr>
              <a:t>Children </a:t>
            </a:r>
            <a:r>
              <a:rPr lang="en-GB" sz="2000" dirty="0" smtClean="0">
                <a:solidFill>
                  <a:schemeClr val="tx1"/>
                </a:solidFill>
              </a:rPr>
              <a:t>between the ages of 13 and 15 </a:t>
            </a:r>
            <a:r>
              <a:rPr lang="en-GB" sz="2000" b="0" dirty="0" smtClean="0">
                <a:solidFill>
                  <a:schemeClr val="tx1"/>
                </a:solidFill>
              </a:rPr>
              <a:t>may be engaged in light work, that is, certain types of work that is not harmful and does not interfere with schooling</a:t>
            </a:r>
          </a:p>
          <a:p>
            <a:pPr marL="342900" indent="-342900">
              <a:spcBef>
                <a:spcPts val="1200"/>
              </a:spcBef>
              <a:buFont typeface="Arial"/>
              <a:buChar char="•"/>
            </a:pPr>
            <a:r>
              <a:rPr lang="en-GB" sz="2000" b="0" dirty="0" smtClean="0">
                <a:solidFill>
                  <a:schemeClr val="tx1"/>
                </a:solidFill>
              </a:rPr>
              <a:t>Children </a:t>
            </a:r>
            <a:r>
              <a:rPr lang="en-GB" sz="2000" dirty="0" smtClean="0">
                <a:solidFill>
                  <a:schemeClr val="tx1"/>
                </a:solidFill>
              </a:rPr>
              <a:t>under the age of 18 </a:t>
            </a:r>
            <a:r>
              <a:rPr lang="en-GB" sz="2000" b="0" dirty="0" smtClean="0">
                <a:solidFill>
                  <a:schemeClr val="tx1"/>
                </a:solidFill>
              </a:rPr>
              <a:t>should not be engaged in hazardous or high-risk work</a:t>
            </a:r>
          </a:p>
        </p:txBody>
      </p:sp>
      <p:sp>
        <p:nvSpPr>
          <p:cNvPr id="4" name="Slide Number Placeholder 3"/>
          <p:cNvSpPr>
            <a:spLocks noGrp="1"/>
          </p:cNvSpPr>
          <p:nvPr>
            <p:ph type="sldNum" sz="quarter" idx="12"/>
          </p:nvPr>
        </p:nvSpPr>
        <p:spPr/>
        <p:txBody>
          <a:bodyPr/>
          <a:lstStyle/>
          <a:p>
            <a:fld id="{7506CFD7-39A1-44FD-8624-064551C7AC90}" type="slidenum">
              <a:rPr lang="en-GB" smtClean="0"/>
              <a:pPr/>
              <a:t>31</a:t>
            </a:fld>
            <a:endParaRPr lang="en-GB" dirty="0"/>
          </a:p>
        </p:txBody>
      </p:sp>
      <p:sp>
        <p:nvSpPr>
          <p:cNvPr id="5" name="Title 4"/>
          <p:cNvSpPr>
            <a:spLocks noGrp="1"/>
          </p:cNvSpPr>
          <p:nvPr>
            <p:ph type="title"/>
          </p:nvPr>
        </p:nvSpPr>
        <p:spPr/>
        <p:txBody>
          <a:bodyPr/>
          <a:lstStyle/>
          <a:p>
            <a:r>
              <a:rPr lang="en-GB" dirty="0" smtClean="0"/>
              <a:t>What is Child Labour?</a:t>
            </a:r>
            <a:endParaRPr lang="en-GB" dirty="0"/>
          </a:p>
        </p:txBody>
      </p:sp>
      <p:pic>
        <p:nvPicPr>
          <p:cNvPr id="2050" name="Picture 2" descr="D:\shutterstock_473507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3612713"/>
            <a:ext cx="2016224" cy="30245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1" name="Picture 3" descr="D:\shutterstock_401163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9952" y="3623120"/>
            <a:ext cx="3372181" cy="22481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63048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1124744"/>
            <a:ext cx="8784976" cy="5256584"/>
          </a:xfrm>
        </p:spPr>
        <p:txBody>
          <a:bodyPr>
            <a:noAutofit/>
          </a:bodyPr>
          <a:lstStyle/>
          <a:p>
            <a:pPr marL="342900" indent="-342900">
              <a:buFont typeface="Arial" panose="020B0604020202020204" pitchFamily="34" charset="0"/>
              <a:buChar char="•"/>
            </a:pPr>
            <a:r>
              <a:rPr lang="en-GB" sz="1800" b="0" dirty="0" smtClean="0">
                <a:solidFill>
                  <a:schemeClr val="tx1"/>
                </a:solidFill>
              </a:rPr>
              <a:t>Suppliers should not hire underage workers in violation of domestic laws or international standards.</a:t>
            </a:r>
            <a:endParaRPr lang="en-GB" sz="1800" b="0" dirty="0">
              <a:solidFill>
                <a:schemeClr val="tx1"/>
              </a:solidFill>
            </a:endParaRPr>
          </a:p>
          <a:p>
            <a:endParaRPr lang="en-GB" sz="1800" b="0" dirty="0" smtClean="0">
              <a:solidFill>
                <a:schemeClr val="tx1"/>
              </a:solidFill>
            </a:endParaRPr>
          </a:p>
          <a:p>
            <a:pPr marL="342900" indent="-342900">
              <a:buFont typeface="Arial"/>
              <a:buChar char="•"/>
            </a:pPr>
            <a:r>
              <a:rPr lang="en-GB" sz="1800" b="0" dirty="0" smtClean="0">
                <a:solidFill>
                  <a:schemeClr val="tx1"/>
                </a:solidFill>
              </a:rPr>
              <a:t>The worst forms of child labour as defined by Article 3 of ILO Convention No. 182:</a:t>
            </a:r>
          </a:p>
          <a:p>
            <a:pPr marL="1085850" lvl="1" indent="-342900">
              <a:spcBef>
                <a:spcPts val="600"/>
              </a:spcBef>
              <a:buClrTx/>
              <a:buFont typeface="Calibri" panose="020F0502020204030204" pitchFamily="34" charset="0"/>
              <a:buChar char="‒"/>
            </a:pPr>
            <a:r>
              <a:rPr lang="en-GB" sz="1800" b="1" dirty="0" smtClean="0"/>
              <a:t>All forms of slavery or practices similar to slavery</a:t>
            </a:r>
            <a:r>
              <a:rPr lang="en-GB" sz="1800" dirty="0" smtClean="0"/>
              <a:t>, such as the sale and trafficking of children, debt bondage and serfdom and forced or compulsory labour, including forced or compulsory recruitment of children for use in armed conflict</a:t>
            </a:r>
          </a:p>
          <a:p>
            <a:pPr marL="1085850" lvl="1" indent="-342900">
              <a:spcBef>
                <a:spcPts val="600"/>
              </a:spcBef>
              <a:buClrTx/>
              <a:buFont typeface="Calibri" panose="020F0502020204030204" pitchFamily="34" charset="0"/>
              <a:buChar char="‒"/>
            </a:pPr>
            <a:r>
              <a:rPr lang="en-GB" sz="1800" b="0" dirty="0" smtClean="0"/>
              <a:t>The </a:t>
            </a:r>
            <a:r>
              <a:rPr lang="en-GB" sz="1800" b="1" dirty="0" smtClean="0"/>
              <a:t>use, procuring, or offering of a child for prostitution</a:t>
            </a:r>
            <a:r>
              <a:rPr lang="en-GB" sz="1800" b="0" dirty="0" smtClean="0"/>
              <a:t>, for the production of pornography or for pornographic performances</a:t>
            </a:r>
          </a:p>
          <a:p>
            <a:pPr marL="1085850" lvl="1" indent="-342900">
              <a:spcBef>
                <a:spcPts val="600"/>
              </a:spcBef>
              <a:buClrTx/>
              <a:buFont typeface="Calibri" panose="020F0502020204030204" pitchFamily="34" charset="0"/>
              <a:buChar char="‒"/>
            </a:pPr>
            <a:r>
              <a:rPr lang="en-GB" sz="1800" dirty="0" smtClean="0"/>
              <a:t>The </a:t>
            </a:r>
            <a:r>
              <a:rPr lang="en-GB" sz="1800" b="1" dirty="0" smtClean="0"/>
              <a:t>use, procuring, or offering of a child for illicit activities</a:t>
            </a:r>
            <a:r>
              <a:rPr lang="en-GB" sz="1800" dirty="0" smtClean="0"/>
              <a:t>, in particular for the production and trafficking of drugs as defined in the relevant international treaties</a:t>
            </a:r>
          </a:p>
          <a:p>
            <a:pPr marL="1085850" lvl="1" indent="-342900">
              <a:spcBef>
                <a:spcPts val="600"/>
              </a:spcBef>
              <a:buClrTx/>
              <a:buFont typeface="Calibri" panose="020F0502020204030204" pitchFamily="34" charset="0"/>
              <a:buChar char="‒"/>
            </a:pPr>
            <a:r>
              <a:rPr lang="en-GB" sz="1800" b="0" dirty="0" smtClean="0"/>
              <a:t>Work which, by its nature or the circumstances in which it is carried out, is likely to </a:t>
            </a:r>
            <a:r>
              <a:rPr lang="en-GB" sz="1800" b="1" dirty="0" smtClean="0"/>
              <a:t>harm health, safety and morals of children</a:t>
            </a:r>
          </a:p>
          <a:p>
            <a:pPr marL="1085850" lvl="1" indent="-342900">
              <a:spcBef>
                <a:spcPts val="600"/>
              </a:spcBef>
              <a:buClrTx/>
              <a:buFont typeface="Arial"/>
              <a:buChar char="•"/>
            </a:pPr>
            <a:endParaRPr lang="en-GB" b="1" dirty="0" smtClean="0">
              <a:solidFill>
                <a:srgbClr val="013A81"/>
              </a:solidFill>
            </a:endParaRPr>
          </a:p>
          <a:p>
            <a:pPr marL="1085850" lvl="1" indent="-342900" algn="ctr">
              <a:buNone/>
            </a:pPr>
            <a:r>
              <a:rPr lang="en-US" sz="1800" b="1" i="1" dirty="0" smtClean="0">
                <a:solidFill>
                  <a:schemeClr val="accent4"/>
                </a:solidFill>
              </a:rPr>
              <a:t>Work with Human Resources and local legal counsel to provide examples of compliance with local laws related to child labour. </a:t>
            </a:r>
          </a:p>
        </p:txBody>
      </p:sp>
      <p:sp>
        <p:nvSpPr>
          <p:cNvPr id="4" name="Slide Number Placeholder 3"/>
          <p:cNvSpPr>
            <a:spLocks noGrp="1"/>
          </p:cNvSpPr>
          <p:nvPr>
            <p:ph type="sldNum" sz="quarter" idx="12"/>
          </p:nvPr>
        </p:nvSpPr>
        <p:spPr/>
        <p:txBody>
          <a:bodyPr/>
          <a:lstStyle/>
          <a:p>
            <a:fld id="{7506CFD7-39A1-44FD-8624-064551C7AC90}" type="slidenum">
              <a:rPr lang="en-GB" smtClean="0"/>
              <a:pPr/>
              <a:t>32</a:t>
            </a:fld>
            <a:endParaRPr lang="en-GB" dirty="0"/>
          </a:p>
        </p:txBody>
      </p:sp>
      <p:sp>
        <p:nvSpPr>
          <p:cNvPr id="5" name="Title 4"/>
          <p:cNvSpPr>
            <a:spLocks noGrp="1"/>
          </p:cNvSpPr>
          <p:nvPr>
            <p:ph type="title"/>
          </p:nvPr>
        </p:nvSpPr>
        <p:spPr/>
        <p:txBody>
          <a:bodyPr/>
          <a:lstStyle/>
          <a:p>
            <a:r>
              <a:rPr lang="en-GB" dirty="0" smtClean="0"/>
              <a:t>Child labour: Key Elements</a:t>
            </a:r>
            <a:endParaRPr lang="en-GB" dirty="0"/>
          </a:p>
        </p:txBody>
      </p:sp>
    </p:spTree>
    <p:extLst>
      <p:ext uri="{BB962C8B-B14F-4D97-AF65-F5344CB8AC3E}">
        <p14:creationId xmlns:p14="http://schemas.microsoft.com/office/powerpoint/2010/main" val="12552729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268760"/>
            <a:ext cx="8712968" cy="4857403"/>
          </a:xfrm>
        </p:spPr>
        <p:txBody>
          <a:bodyPr>
            <a:noAutofit/>
          </a:bodyPr>
          <a:lstStyle/>
          <a:p>
            <a:pPr lvl="0"/>
            <a:r>
              <a:rPr lang="en-US" sz="2000" b="0" dirty="0">
                <a:solidFill>
                  <a:schemeClr val="tx1"/>
                </a:solidFill>
              </a:rPr>
              <a:t>Company practices that demonstrate </a:t>
            </a:r>
            <a:r>
              <a:rPr lang="en-US" sz="2000" b="0" dirty="0" smtClean="0">
                <a:solidFill>
                  <a:schemeClr val="tx1"/>
                </a:solidFill>
              </a:rPr>
              <a:t>good practice on child labour issues may </a:t>
            </a:r>
            <a:r>
              <a:rPr lang="en-US" sz="2000" b="0" dirty="0">
                <a:solidFill>
                  <a:schemeClr val="tx1"/>
                </a:solidFill>
              </a:rPr>
              <a:t>include</a:t>
            </a:r>
            <a:r>
              <a:rPr lang="en-US" sz="2000" b="0" dirty="0" smtClean="0">
                <a:solidFill>
                  <a:schemeClr val="tx1"/>
                </a:solidFill>
              </a:rPr>
              <a:t>:</a:t>
            </a:r>
          </a:p>
          <a:p>
            <a:pPr marL="342900" indent="-342900">
              <a:spcBef>
                <a:spcPts val="600"/>
              </a:spcBef>
              <a:buFont typeface="Arial" panose="020B0604020202020204" pitchFamily="34" charset="0"/>
              <a:buChar char="•"/>
            </a:pPr>
            <a:r>
              <a:rPr lang="en-GB" sz="1800" b="0" dirty="0">
                <a:solidFill>
                  <a:schemeClr val="tx1"/>
                </a:solidFill>
              </a:rPr>
              <a:t>Adhere to minimum age provisions of national labour laws and regulations and, where national law is insufficient, take account of international </a:t>
            </a:r>
            <a:r>
              <a:rPr lang="en-GB" sz="1800" b="0" dirty="0" smtClean="0">
                <a:solidFill>
                  <a:schemeClr val="tx1"/>
                </a:solidFill>
              </a:rPr>
              <a:t>standards</a:t>
            </a:r>
            <a:endParaRPr lang="en-GB" sz="1800" b="0" dirty="0">
              <a:solidFill>
                <a:schemeClr val="tx1"/>
              </a:solidFill>
            </a:endParaRPr>
          </a:p>
          <a:p>
            <a:pPr marL="342900" indent="-342900">
              <a:spcBef>
                <a:spcPts val="600"/>
              </a:spcBef>
              <a:buFont typeface="Arial" panose="020B0604020202020204" pitchFamily="34" charset="0"/>
              <a:buChar char="•"/>
            </a:pPr>
            <a:r>
              <a:rPr lang="en-GB" sz="1800" b="0" dirty="0">
                <a:solidFill>
                  <a:schemeClr val="tx1"/>
                </a:solidFill>
              </a:rPr>
              <a:t>Use adequate and verifiable mechanisms for age verification upon </a:t>
            </a:r>
            <a:r>
              <a:rPr lang="en-GB" sz="1800" b="0" dirty="0" smtClean="0">
                <a:solidFill>
                  <a:schemeClr val="tx1"/>
                </a:solidFill>
              </a:rPr>
              <a:t>recruitment</a:t>
            </a:r>
            <a:endParaRPr lang="en-GB" sz="1800" b="0" dirty="0">
              <a:solidFill>
                <a:schemeClr val="tx1"/>
              </a:solidFill>
            </a:endParaRPr>
          </a:p>
          <a:p>
            <a:pPr marL="342900" indent="-342900">
              <a:spcBef>
                <a:spcPts val="600"/>
              </a:spcBef>
              <a:buFont typeface="Arial" panose="020B0604020202020204" pitchFamily="34" charset="0"/>
              <a:buChar char="•"/>
            </a:pPr>
            <a:r>
              <a:rPr lang="en-GB" sz="1800" b="0" dirty="0">
                <a:solidFill>
                  <a:schemeClr val="tx1"/>
                </a:solidFill>
              </a:rPr>
              <a:t>Maintain accurate and up-to-date records of all </a:t>
            </a:r>
            <a:r>
              <a:rPr lang="en-GB" sz="1800" b="0" dirty="0" smtClean="0">
                <a:solidFill>
                  <a:schemeClr val="tx1"/>
                </a:solidFill>
              </a:rPr>
              <a:t>employees</a:t>
            </a:r>
            <a:endParaRPr lang="en-GB" sz="1800" b="0" dirty="0">
              <a:solidFill>
                <a:schemeClr val="tx1"/>
              </a:solidFill>
            </a:endParaRPr>
          </a:p>
          <a:p>
            <a:pPr marL="342900" indent="-342900">
              <a:spcBef>
                <a:spcPts val="600"/>
              </a:spcBef>
              <a:buFont typeface="Arial" panose="020B0604020202020204" pitchFamily="34" charset="0"/>
              <a:buChar char="•"/>
            </a:pPr>
            <a:r>
              <a:rPr lang="en-GB" sz="1800" b="0" dirty="0">
                <a:solidFill>
                  <a:schemeClr val="tx1"/>
                </a:solidFill>
              </a:rPr>
              <a:t>When children below the legal working age are found in the workplace, take measures to remove them from work and </a:t>
            </a:r>
            <a:r>
              <a:rPr lang="en-GB" sz="1800" b="0" dirty="0" smtClean="0">
                <a:solidFill>
                  <a:schemeClr val="tx1"/>
                </a:solidFill>
              </a:rPr>
              <a:t>to the </a:t>
            </a:r>
            <a:r>
              <a:rPr lang="en-GB" sz="1800" b="0" dirty="0">
                <a:solidFill>
                  <a:schemeClr val="tx1"/>
                </a:solidFill>
              </a:rPr>
              <a:t>extent possible, help the child removed from workplace and his/her family to access adequate services and viable </a:t>
            </a:r>
            <a:r>
              <a:rPr lang="en-GB" sz="1800" b="0" dirty="0" smtClean="0">
                <a:solidFill>
                  <a:schemeClr val="tx1"/>
                </a:solidFill>
              </a:rPr>
              <a:t>alternatives</a:t>
            </a:r>
            <a:endParaRPr lang="en-GB" sz="1800" b="0" dirty="0">
              <a:solidFill>
                <a:schemeClr val="tx1"/>
              </a:solidFill>
            </a:endParaRPr>
          </a:p>
          <a:p>
            <a:pPr marL="342900" indent="-342900">
              <a:spcBef>
                <a:spcPts val="600"/>
              </a:spcBef>
              <a:buFont typeface="Arial" panose="020B0604020202020204" pitchFamily="34" charset="0"/>
              <a:buChar char="•"/>
            </a:pPr>
            <a:r>
              <a:rPr lang="en-GB" sz="1800" b="0" dirty="0">
                <a:solidFill>
                  <a:schemeClr val="tx1"/>
                </a:solidFill>
              </a:rPr>
              <a:t>Exercise influence on subcontractors, suppliers and other business partners to combat child </a:t>
            </a:r>
            <a:r>
              <a:rPr lang="en-GB" sz="1800" b="0" dirty="0" smtClean="0">
                <a:solidFill>
                  <a:schemeClr val="tx1"/>
                </a:solidFill>
              </a:rPr>
              <a:t>labour</a:t>
            </a:r>
            <a:endParaRPr lang="en-GB" sz="1800" b="0" dirty="0">
              <a:solidFill>
                <a:schemeClr val="tx1"/>
              </a:solidFill>
            </a:endParaRPr>
          </a:p>
          <a:p>
            <a:pPr marL="342900" indent="-342900">
              <a:spcBef>
                <a:spcPts val="600"/>
              </a:spcBef>
              <a:buFont typeface="Arial" panose="020B0604020202020204" pitchFamily="34" charset="0"/>
              <a:buChar char="•"/>
            </a:pPr>
            <a:r>
              <a:rPr lang="en-GB" sz="1800" b="0" dirty="0">
                <a:solidFill>
                  <a:schemeClr val="tx1"/>
                </a:solidFill>
              </a:rPr>
              <a:t>Consider ways to build the capacity of business partners to combat child labour, such as the provision of training and </a:t>
            </a:r>
            <a:r>
              <a:rPr lang="en-GB" sz="1800" b="0" dirty="0" smtClean="0">
                <a:solidFill>
                  <a:schemeClr val="tx1"/>
                </a:solidFill>
              </a:rPr>
              <a:t>incentives</a:t>
            </a:r>
            <a:endParaRPr lang="en-GB" sz="1800" b="0" dirty="0">
              <a:solidFill>
                <a:schemeClr val="tx1"/>
              </a:solidFill>
            </a:endParaRPr>
          </a:p>
          <a:p>
            <a:pPr marL="342900" indent="-342900">
              <a:spcBef>
                <a:spcPts val="600"/>
              </a:spcBef>
              <a:buFont typeface="Arial" panose="020B0604020202020204" pitchFamily="34" charset="0"/>
              <a:buChar char="•"/>
            </a:pPr>
            <a:r>
              <a:rPr lang="en-GB" sz="1800" b="0" dirty="0">
                <a:solidFill>
                  <a:schemeClr val="tx1"/>
                </a:solidFill>
              </a:rPr>
              <a:t>Fix the wage level for the adult employees so that they can support their families without depending on children’s </a:t>
            </a:r>
            <a:r>
              <a:rPr lang="en-GB" sz="1800" b="0" dirty="0" smtClean="0">
                <a:solidFill>
                  <a:schemeClr val="tx1"/>
                </a:solidFill>
              </a:rPr>
              <a:t>earning</a:t>
            </a:r>
            <a:endParaRPr lang="en-GB" sz="1800" b="0" dirty="0">
              <a:solidFill>
                <a:schemeClr val="tx1"/>
              </a:solidFill>
            </a:endParaRPr>
          </a:p>
          <a:p>
            <a:pPr lvl="0"/>
            <a:endParaRPr lang="en-US" b="0" dirty="0"/>
          </a:p>
          <a:p>
            <a:endParaRPr lang="en-GB" dirty="0"/>
          </a:p>
        </p:txBody>
      </p:sp>
      <p:sp>
        <p:nvSpPr>
          <p:cNvPr id="4" name="Slide Number Placeholder 3"/>
          <p:cNvSpPr>
            <a:spLocks noGrp="1"/>
          </p:cNvSpPr>
          <p:nvPr>
            <p:ph type="sldNum" sz="quarter" idx="12"/>
          </p:nvPr>
        </p:nvSpPr>
        <p:spPr/>
        <p:txBody>
          <a:bodyPr/>
          <a:lstStyle/>
          <a:p>
            <a:fld id="{7506CFD7-39A1-44FD-8624-064551C7AC90}" type="slidenum">
              <a:rPr lang="en-GB" smtClean="0"/>
              <a:pPr/>
              <a:t>33</a:t>
            </a:fld>
            <a:endParaRPr lang="en-GB" dirty="0"/>
          </a:p>
        </p:txBody>
      </p:sp>
      <p:sp>
        <p:nvSpPr>
          <p:cNvPr id="5" name="Title 4"/>
          <p:cNvSpPr>
            <a:spLocks noGrp="1"/>
          </p:cNvSpPr>
          <p:nvPr>
            <p:ph type="title"/>
          </p:nvPr>
        </p:nvSpPr>
        <p:spPr>
          <a:xfrm>
            <a:off x="251520" y="314565"/>
            <a:ext cx="7900988" cy="504825"/>
          </a:xfrm>
        </p:spPr>
        <p:txBody>
          <a:bodyPr/>
          <a:lstStyle/>
          <a:p>
            <a:r>
              <a:rPr lang="en-GB" dirty="0"/>
              <a:t>Child Labour: Key Elements (cont.)</a:t>
            </a:r>
          </a:p>
        </p:txBody>
      </p:sp>
    </p:spTree>
    <p:extLst>
      <p:ext uri="{BB962C8B-B14F-4D97-AF65-F5344CB8AC3E}">
        <p14:creationId xmlns:p14="http://schemas.microsoft.com/office/powerpoint/2010/main" val="22663731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506CFD7-39A1-44FD-8624-064551C7AC90}" type="slidenum">
              <a:rPr lang="en-GB" smtClean="0"/>
              <a:pPr/>
              <a:t>34</a:t>
            </a:fld>
            <a:endParaRPr lang="en-GB" dirty="0"/>
          </a:p>
        </p:txBody>
      </p:sp>
      <p:sp>
        <p:nvSpPr>
          <p:cNvPr id="5" name="Title 4"/>
          <p:cNvSpPr>
            <a:spLocks noGrp="1"/>
          </p:cNvSpPr>
          <p:nvPr>
            <p:ph type="title"/>
          </p:nvPr>
        </p:nvSpPr>
        <p:spPr/>
        <p:txBody>
          <a:bodyPr/>
          <a:lstStyle/>
          <a:p>
            <a:r>
              <a:rPr lang="en-GB" dirty="0" smtClean="0"/>
              <a:t>What is Forced Labour?</a:t>
            </a:r>
            <a:endParaRPr lang="en-GB" dirty="0"/>
          </a:p>
        </p:txBody>
      </p:sp>
      <p:sp>
        <p:nvSpPr>
          <p:cNvPr id="7" name="TextBox 6"/>
          <p:cNvSpPr txBox="1"/>
          <p:nvPr/>
        </p:nvSpPr>
        <p:spPr>
          <a:xfrm>
            <a:off x="683568" y="1556792"/>
            <a:ext cx="8003970" cy="1323439"/>
          </a:xfrm>
          <a:prstGeom prst="rect">
            <a:avLst/>
          </a:prstGeom>
          <a:noFill/>
          <a:ln w="6350">
            <a:solidFill>
              <a:schemeClr val="accent4"/>
            </a:solidFill>
          </a:ln>
          <a:effectLst/>
        </p:spPr>
        <p:txBody>
          <a:bodyPr wrap="square" rtlCol="0">
            <a:spAutoFit/>
          </a:bodyPr>
          <a:lstStyle/>
          <a:p>
            <a:pPr algn="ctr"/>
            <a:r>
              <a:rPr lang="en-GB" sz="2000" i="1" dirty="0"/>
              <a:t>“Forced labour is all work or service that is extracted from any person under the menace of any penalty and for which said person has not offered voluntarily” </a:t>
            </a:r>
          </a:p>
          <a:p>
            <a:pPr algn="ctr"/>
            <a:r>
              <a:rPr lang="en-GB" sz="2000" dirty="0" smtClean="0"/>
              <a:t> </a:t>
            </a:r>
            <a:r>
              <a:rPr lang="en-GB" sz="2000" dirty="0"/>
              <a:t>International </a:t>
            </a:r>
            <a:r>
              <a:rPr lang="en-GB" sz="2000" dirty="0" smtClean="0"/>
              <a:t>Labour </a:t>
            </a:r>
            <a:r>
              <a:rPr lang="en-GB" sz="2000" dirty="0"/>
              <a:t>Organization</a:t>
            </a:r>
          </a:p>
        </p:txBody>
      </p:sp>
      <p:pic>
        <p:nvPicPr>
          <p:cNvPr id="4098" name="Picture 2" descr="D:\shutterstock_8881295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0670" y="3140968"/>
            <a:ext cx="4980310" cy="33199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76399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5208" y="1412776"/>
            <a:ext cx="4824536" cy="5256584"/>
          </a:xfrm>
        </p:spPr>
        <p:txBody>
          <a:bodyPr>
            <a:normAutofit/>
          </a:bodyPr>
          <a:lstStyle/>
          <a:p>
            <a:r>
              <a:rPr lang="en-GB" sz="2600" dirty="0" smtClean="0">
                <a:solidFill>
                  <a:schemeClr val="tx1"/>
                </a:solidFill>
              </a:rPr>
              <a:t>Keeping someone in forced labour by threatening them with:</a:t>
            </a:r>
          </a:p>
          <a:p>
            <a:endParaRPr lang="en-GB" sz="2600" dirty="0" smtClean="0">
              <a:solidFill>
                <a:schemeClr val="tx1"/>
              </a:solidFill>
            </a:endParaRPr>
          </a:p>
          <a:p>
            <a:pPr marL="342900" indent="-342900">
              <a:buFont typeface="Arial" pitchFamily="34" charset="0"/>
              <a:buChar char="•"/>
            </a:pPr>
            <a:r>
              <a:rPr lang="en-GB" sz="2000" b="0" dirty="0" smtClean="0">
                <a:solidFill>
                  <a:schemeClr val="tx1"/>
                </a:solidFill>
              </a:rPr>
              <a:t>Imprisonment or physical confinement</a:t>
            </a:r>
          </a:p>
          <a:p>
            <a:pPr marL="342900" indent="-342900">
              <a:buFont typeface="Arial" pitchFamily="34" charset="0"/>
              <a:buChar char="•"/>
            </a:pPr>
            <a:r>
              <a:rPr lang="en-GB" sz="2000" b="0" dirty="0" smtClean="0">
                <a:solidFill>
                  <a:schemeClr val="tx1"/>
                </a:solidFill>
              </a:rPr>
              <a:t>Deportation</a:t>
            </a:r>
          </a:p>
          <a:p>
            <a:pPr marL="342900" indent="-342900">
              <a:buFont typeface="Arial" pitchFamily="34" charset="0"/>
              <a:buChar char="•"/>
            </a:pPr>
            <a:r>
              <a:rPr lang="en-GB" sz="2000" b="0" dirty="0" smtClean="0">
                <a:solidFill>
                  <a:schemeClr val="tx1"/>
                </a:solidFill>
              </a:rPr>
              <a:t>Dismissal from current employment, exclusion from future employment, shift to event worse working conditions</a:t>
            </a:r>
          </a:p>
          <a:p>
            <a:pPr marL="342900" indent="-342900">
              <a:buFont typeface="Arial" pitchFamily="34" charset="0"/>
              <a:buChar char="•"/>
            </a:pPr>
            <a:r>
              <a:rPr lang="en-GB" sz="2000" b="0" dirty="0" smtClean="0">
                <a:solidFill>
                  <a:schemeClr val="tx1"/>
                </a:solidFill>
              </a:rPr>
              <a:t>Loss of social status, exclusion from community and social life</a:t>
            </a:r>
          </a:p>
          <a:p>
            <a:pPr marL="342900" indent="-342900">
              <a:buFont typeface="Arial" pitchFamily="34" charset="0"/>
              <a:buChar char="•"/>
            </a:pPr>
            <a:r>
              <a:rPr lang="en-GB" sz="2000" b="0" dirty="0" smtClean="0">
                <a:solidFill>
                  <a:schemeClr val="tx1"/>
                </a:solidFill>
              </a:rPr>
              <a:t>Deprivation of food, shelter, or other necessities</a:t>
            </a:r>
          </a:p>
        </p:txBody>
      </p:sp>
      <p:sp>
        <p:nvSpPr>
          <p:cNvPr id="4" name="Slide Number Placeholder 3"/>
          <p:cNvSpPr>
            <a:spLocks noGrp="1"/>
          </p:cNvSpPr>
          <p:nvPr>
            <p:ph type="sldNum" sz="quarter" idx="12"/>
          </p:nvPr>
        </p:nvSpPr>
        <p:spPr/>
        <p:txBody>
          <a:bodyPr/>
          <a:lstStyle/>
          <a:p>
            <a:fld id="{7506CFD7-39A1-44FD-8624-064551C7AC90}" type="slidenum">
              <a:rPr lang="en-GB" smtClean="0"/>
              <a:pPr/>
              <a:t>35</a:t>
            </a:fld>
            <a:endParaRPr lang="en-GB" dirty="0"/>
          </a:p>
        </p:txBody>
      </p:sp>
      <p:sp>
        <p:nvSpPr>
          <p:cNvPr id="5" name="Title 4"/>
          <p:cNvSpPr>
            <a:spLocks noGrp="1"/>
          </p:cNvSpPr>
          <p:nvPr>
            <p:ph type="title"/>
          </p:nvPr>
        </p:nvSpPr>
        <p:spPr>
          <a:xfrm>
            <a:off x="385208" y="332656"/>
            <a:ext cx="7900988" cy="504825"/>
          </a:xfrm>
        </p:spPr>
        <p:txBody>
          <a:bodyPr/>
          <a:lstStyle/>
          <a:p>
            <a:r>
              <a:rPr lang="en-GB" dirty="0" smtClean="0"/>
              <a:t>What is Forced Labour?</a:t>
            </a:r>
            <a:endParaRPr lang="en-GB" dirty="0"/>
          </a:p>
        </p:txBody>
      </p:sp>
      <p:pic>
        <p:nvPicPr>
          <p:cNvPr id="3074" name="Picture 2" descr="D:\shutterstock_7300913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2080" y="2640495"/>
            <a:ext cx="3528392" cy="25426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01309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268760"/>
            <a:ext cx="8496944" cy="5040560"/>
          </a:xfrm>
        </p:spPr>
        <p:txBody>
          <a:bodyPr>
            <a:noAutofit/>
          </a:bodyPr>
          <a:lstStyle/>
          <a:p>
            <a:r>
              <a:rPr lang="en-GB" sz="2000" dirty="0" smtClean="0">
                <a:solidFill>
                  <a:schemeClr val="tx1"/>
                </a:solidFill>
              </a:rPr>
              <a:t>Lack of consent to work:</a:t>
            </a:r>
          </a:p>
          <a:p>
            <a:endParaRPr lang="en-GB" sz="2000" dirty="0" smtClean="0">
              <a:solidFill>
                <a:schemeClr val="tx1"/>
              </a:solidFill>
            </a:endParaRPr>
          </a:p>
          <a:p>
            <a:pPr marL="342900" indent="-342900">
              <a:spcBef>
                <a:spcPts val="600"/>
              </a:spcBef>
              <a:buFont typeface="Arial"/>
              <a:buChar char="•"/>
            </a:pPr>
            <a:r>
              <a:rPr lang="en-GB" sz="2000" b="0" dirty="0" smtClean="0">
                <a:solidFill>
                  <a:schemeClr val="tx1"/>
                </a:solidFill>
              </a:rPr>
              <a:t>Retaining the </a:t>
            </a:r>
            <a:r>
              <a:rPr lang="en-GB" sz="2000" dirty="0" smtClean="0">
                <a:solidFill>
                  <a:schemeClr val="tx1"/>
                </a:solidFill>
              </a:rPr>
              <a:t>identity cards, passports, and other important personal documents</a:t>
            </a:r>
            <a:r>
              <a:rPr lang="en-GB" sz="2000" b="0" dirty="0" smtClean="0">
                <a:solidFill>
                  <a:schemeClr val="tx1"/>
                </a:solidFill>
              </a:rPr>
              <a:t> of employees</a:t>
            </a:r>
          </a:p>
          <a:p>
            <a:pPr marL="342900" indent="-342900">
              <a:spcBef>
                <a:spcPts val="600"/>
              </a:spcBef>
              <a:buFont typeface="Arial"/>
              <a:buChar char="•"/>
            </a:pPr>
            <a:r>
              <a:rPr lang="en-GB" sz="2000" b="0" dirty="0" smtClean="0">
                <a:solidFill>
                  <a:schemeClr val="tx1"/>
                </a:solidFill>
              </a:rPr>
              <a:t>Hiring workers into bonded labour relationships involving </a:t>
            </a:r>
            <a:r>
              <a:rPr lang="en-GB" sz="2000" dirty="0" smtClean="0">
                <a:solidFill>
                  <a:schemeClr val="tx1"/>
                </a:solidFill>
              </a:rPr>
              <a:t>salary advances or loans</a:t>
            </a:r>
          </a:p>
          <a:p>
            <a:pPr marL="342900" indent="-342900">
              <a:spcBef>
                <a:spcPts val="600"/>
              </a:spcBef>
              <a:buFont typeface="Arial"/>
              <a:buChar char="•"/>
            </a:pPr>
            <a:r>
              <a:rPr lang="en-GB" sz="2000" dirty="0" smtClean="0">
                <a:solidFill>
                  <a:schemeClr val="tx1"/>
                </a:solidFill>
              </a:rPr>
              <a:t>Withholding wages</a:t>
            </a:r>
            <a:r>
              <a:rPr lang="en-GB" sz="2000" b="0" dirty="0" smtClean="0">
                <a:solidFill>
                  <a:schemeClr val="tx1"/>
                </a:solidFill>
              </a:rPr>
              <a:t> in an attempt to coerce additional labour from employees, or demanding money deposits</a:t>
            </a:r>
          </a:p>
          <a:p>
            <a:pPr marL="342900" indent="-342900">
              <a:spcBef>
                <a:spcPts val="600"/>
              </a:spcBef>
              <a:buFont typeface="Arial"/>
              <a:buChar char="•"/>
            </a:pPr>
            <a:r>
              <a:rPr lang="en-GB" sz="2000" dirty="0" smtClean="0">
                <a:solidFill>
                  <a:schemeClr val="tx1"/>
                </a:solidFill>
              </a:rPr>
              <a:t>Restricting the ability of employees to move around</a:t>
            </a:r>
            <a:r>
              <a:rPr lang="en-GB" sz="2000" b="0" dirty="0" smtClean="0">
                <a:solidFill>
                  <a:schemeClr val="tx1"/>
                </a:solidFill>
              </a:rPr>
              <a:t> and leave the workplace and housing facilities, above and beyond “reasonable” restrictions</a:t>
            </a:r>
          </a:p>
          <a:p>
            <a:pPr marL="342900" indent="-342900">
              <a:buFont typeface="Arial"/>
              <a:buChar char="•"/>
            </a:pPr>
            <a:endParaRPr lang="en-GB" sz="1700" b="0" dirty="0" smtClean="0"/>
          </a:p>
          <a:p>
            <a:pPr marL="342900" indent="-342900" algn="ctr"/>
            <a:endParaRPr lang="en-US" sz="1700" b="0" i="1" dirty="0" smtClean="0">
              <a:solidFill>
                <a:srgbClr val="FF0000"/>
              </a:solidFill>
            </a:endParaRPr>
          </a:p>
          <a:p>
            <a:pPr marL="342900" indent="-342900" algn="ctr"/>
            <a:r>
              <a:rPr lang="en-US" sz="1800" i="1" dirty="0" smtClean="0">
                <a:solidFill>
                  <a:schemeClr val="accent4"/>
                </a:solidFill>
              </a:rPr>
              <a:t>Work with Human Resources and local legal counsel to provide examples of compliance with local laws related to forced labour. </a:t>
            </a:r>
          </a:p>
          <a:p>
            <a:pPr marL="342900" indent="-342900"/>
            <a:endParaRPr lang="en-GB" dirty="0">
              <a:solidFill>
                <a:schemeClr val="tx1"/>
              </a:solidFill>
            </a:endParaRPr>
          </a:p>
        </p:txBody>
      </p:sp>
      <p:sp>
        <p:nvSpPr>
          <p:cNvPr id="4" name="Slide Number Placeholder 3"/>
          <p:cNvSpPr>
            <a:spLocks noGrp="1"/>
          </p:cNvSpPr>
          <p:nvPr>
            <p:ph type="sldNum" sz="quarter" idx="12"/>
          </p:nvPr>
        </p:nvSpPr>
        <p:spPr/>
        <p:txBody>
          <a:bodyPr/>
          <a:lstStyle/>
          <a:p>
            <a:fld id="{7506CFD7-39A1-44FD-8624-064551C7AC90}" type="slidenum">
              <a:rPr lang="en-GB" smtClean="0"/>
              <a:pPr/>
              <a:t>36</a:t>
            </a:fld>
            <a:endParaRPr lang="en-GB" dirty="0"/>
          </a:p>
        </p:txBody>
      </p:sp>
      <p:sp>
        <p:nvSpPr>
          <p:cNvPr id="5" name="Title 4"/>
          <p:cNvSpPr>
            <a:spLocks noGrp="1"/>
          </p:cNvSpPr>
          <p:nvPr>
            <p:ph type="title"/>
          </p:nvPr>
        </p:nvSpPr>
        <p:spPr>
          <a:xfrm>
            <a:off x="323528" y="260648"/>
            <a:ext cx="7900988" cy="504825"/>
          </a:xfrm>
        </p:spPr>
        <p:txBody>
          <a:bodyPr/>
          <a:lstStyle/>
          <a:p>
            <a:r>
              <a:rPr lang="en-GB" dirty="0" smtClean="0"/>
              <a:t>Forced Labour: Key Elements</a:t>
            </a:r>
            <a:endParaRPr lang="en-GB" dirty="0"/>
          </a:p>
        </p:txBody>
      </p:sp>
    </p:spTree>
    <p:extLst>
      <p:ext uri="{BB962C8B-B14F-4D97-AF65-F5344CB8AC3E}">
        <p14:creationId xmlns:p14="http://schemas.microsoft.com/office/powerpoint/2010/main" val="10541445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3316" y="1052736"/>
            <a:ext cx="8219256" cy="4896544"/>
          </a:xfrm>
        </p:spPr>
        <p:txBody>
          <a:bodyPr>
            <a:noAutofit/>
          </a:bodyPr>
          <a:lstStyle/>
          <a:p>
            <a:pPr marL="342900" indent="-342900">
              <a:buFont typeface="Arial" panose="020B0604020202020204" pitchFamily="34" charset="0"/>
              <a:buChar char="•"/>
            </a:pPr>
            <a:r>
              <a:rPr lang="en-GB" sz="2000" dirty="0" smtClean="0">
                <a:solidFill>
                  <a:schemeClr val="tx1"/>
                </a:solidFill>
              </a:rPr>
              <a:t>Human trafficking occurs both across borders and within a country</a:t>
            </a:r>
            <a:endParaRPr lang="en-GB" sz="2000" b="0" dirty="0" smtClean="0">
              <a:solidFill>
                <a:schemeClr val="tx1"/>
              </a:solidFill>
            </a:endParaRPr>
          </a:p>
          <a:p>
            <a:endParaRPr lang="en-GB" sz="2000" b="0" dirty="0">
              <a:solidFill>
                <a:schemeClr val="tx1"/>
              </a:solidFill>
            </a:endParaRPr>
          </a:p>
          <a:p>
            <a:r>
              <a:rPr lang="en-GB" sz="2000" b="0" dirty="0" smtClean="0">
                <a:solidFill>
                  <a:schemeClr val="tx1"/>
                </a:solidFill>
              </a:rPr>
              <a:t>Kinds of trafficking:</a:t>
            </a:r>
          </a:p>
          <a:p>
            <a:endParaRPr lang="en-GB" sz="2000" b="0" dirty="0" smtClean="0">
              <a:solidFill>
                <a:schemeClr val="tx1"/>
              </a:solidFill>
            </a:endParaRPr>
          </a:p>
          <a:p>
            <a:pPr marL="342900" indent="-342900">
              <a:buFont typeface="Arial"/>
              <a:buChar char="•"/>
            </a:pPr>
            <a:r>
              <a:rPr lang="en-GB" sz="2000" dirty="0" smtClean="0">
                <a:solidFill>
                  <a:schemeClr val="tx1"/>
                </a:solidFill>
              </a:rPr>
              <a:t>Trafficking for forced labour</a:t>
            </a:r>
            <a:r>
              <a:rPr lang="en-GB" sz="2000" b="0" dirty="0" smtClean="0">
                <a:solidFill>
                  <a:schemeClr val="tx1"/>
                </a:solidFill>
              </a:rPr>
              <a:t> occurs when the movement of people for the purpose of forced labour and services usually involves an agent or recruiter, a transporter, and a final employer who will derive a profit from the exploitation of the trafficked person</a:t>
            </a:r>
          </a:p>
          <a:p>
            <a:endParaRPr lang="en-GB" sz="2000" b="0" dirty="0" smtClean="0">
              <a:solidFill>
                <a:schemeClr val="tx1"/>
              </a:solidFill>
            </a:endParaRPr>
          </a:p>
          <a:p>
            <a:pPr marL="342900" indent="-342900">
              <a:buFont typeface="Arial"/>
              <a:buChar char="•"/>
            </a:pPr>
            <a:r>
              <a:rPr lang="en-GB" sz="2000" dirty="0" smtClean="0">
                <a:solidFill>
                  <a:schemeClr val="tx1"/>
                </a:solidFill>
              </a:rPr>
              <a:t>Trafficking for forced sexual exploitation</a:t>
            </a:r>
            <a:r>
              <a:rPr lang="en-GB" sz="2000" b="0" dirty="0" smtClean="0">
                <a:solidFill>
                  <a:schemeClr val="tx1"/>
                </a:solidFill>
              </a:rPr>
              <a:t> includes the trafficking of women and girls for involuntary work in the sex industry – including near business sites where traffickers can benefit from the demand for sexual services by contractor employees</a:t>
            </a:r>
          </a:p>
        </p:txBody>
      </p:sp>
      <p:sp>
        <p:nvSpPr>
          <p:cNvPr id="4" name="Slide Number Placeholder 3"/>
          <p:cNvSpPr>
            <a:spLocks noGrp="1"/>
          </p:cNvSpPr>
          <p:nvPr>
            <p:ph type="sldNum" sz="quarter" idx="12"/>
          </p:nvPr>
        </p:nvSpPr>
        <p:spPr/>
        <p:txBody>
          <a:bodyPr/>
          <a:lstStyle/>
          <a:p>
            <a:fld id="{7506CFD7-39A1-44FD-8624-064551C7AC90}" type="slidenum">
              <a:rPr lang="en-GB" smtClean="0"/>
              <a:pPr/>
              <a:t>37</a:t>
            </a:fld>
            <a:endParaRPr lang="en-GB" dirty="0"/>
          </a:p>
        </p:txBody>
      </p:sp>
      <p:sp>
        <p:nvSpPr>
          <p:cNvPr id="5" name="Title 4"/>
          <p:cNvSpPr>
            <a:spLocks noGrp="1"/>
          </p:cNvSpPr>
          <p:nvPr>
            <p:ph type="title"/>
          </p:nvPr>
        </p:nvSpPr>
        <p:spPr/>
        <p:txBody>
          <a:bodyPr/>
          <a:lstStyle/>
          <a:p>
            <a:r>
              <a:rPr lang="en-GB" dirty="0" smtClean="0"/>
              <a:t>What is Human Trafficking?</a:t>
            </a:r>
            <a:endParaRPr lang="en-GB" dirty="0"/>
          </a:p>
        </p:txBody>
      </p:sp>
    </p:spTree>
    <p:extLst>
      <p:ext uri="{BB962C8B-B14F-4D97-AF65-F5344CB8AC3E}">
        <p14:creationId xmlns:p14="http://schemas.microsoft.com/office/powerpoint/2010/main" val="28781151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68760"/>
            <a:ext cx="8435280" cy="4824536"/>
          </a:xfrm>
        </p:spPr>
        <p:txBody>
          <a:bodyPr>
            <a:normAutofit fontScale="92500" lnSpcReduction="10000"/>
          </a:bodyPr>
          <a:lstStyle/>
          <a:p>
            <a:r>
              <a:rPr lang="en-GB" dirty="0" smtClean="0">
                <a:solidFill>
                  <a:schemeClr val="tx1"/>
                </a:solidFill>
              </a:rPr>
              <a:t>Act (What is done):</a:t>
            </a:r>
            <a:endParaRPr lang="en-GB" b="0" dirty="0" smtClean="0">
              <a:solidFill>
                <a:schemeClr val="tx1"/>
              </a:solidFill>
            </a:endParaRPr>
          </a:p>
          <a:p>
            <a:pPr marL="342900" indent="-342900">
              <a:buFont typeface="Arial"/>
              <a:buChar char="•"/>
            </a:pPr>
            <a:r>
              <a:rPr lang="en-GB" b="0" dirty="0" smtClean="0">
                <a:solidFill>
                  <a:schemeClr val="tx1"/>
                </a:solidFill>
              </a:rPr>
              <a:t>Recruitment, transportation, transfer, harbouring or receipt of persons</a:t>
            </a:r>
          </a:p>
          <a:p>
            <a:endParaRPr lang="en-GB" dirty="0" smtClean="0">
              <a:solidFill>
                <a:schemeClr val="tx1"/>
              </a:solidFill>
            </a:endParaRPr>
          </a:p>
          <a:p>
            <a:r>
              <a:rPr lang="en-GB" dirty="0" smtClean="0">
                <a:solidFill>
                  <a:schemeClr val="tx1"/>
                </a:solidFill>
              </a:rPr>
              <a:t>Means (How it </a:t>
            </a:r>
            <a:r>
              <a:rPr lang="en-GB" dirty="0">
                <a:solidFill>
                  <a:schemeClr val="tx1"/>
                </a:solidFill>
              </a:rPr>
              <a:t>is done):</a:t>
            </a:r>
            <a:endParaRPr lang="en-GB" b="0" dirty="0">
              <a:solidFill>
                <a:schemeClr val="tx1"/>
              </a:solidFill>
            </a:endParaRPr>
          </a:p>
          <a:p>
            <a:pPr marL="342900" indent="-342900">
              <a:buFont typeface="Arial"/>
              <a:buChar char="•"/>
            </a:pPr>
            <a:r>
              <a:rPr lang="en-GB" b="0" dirty="0" smtClean="0">
                <a:solidFill>
                  <a:schemeClr val="tx1"/>
                </a:solidFill>
              </a:rPr>
              <a:t>Threat or use of force, coercion, abduction, fraud, deception, abuse of power or vulnerability, or giving payments or benefits to a person in control of the victim</a:t>
            </a:r>
            <a:endParaRPr lang="en-GB" b="0" dirty="0">
              <a:solidFill>
                <a:schemeClr val="tx1"/>
              </a:solidFill>
            </a:endParaRPr>
          </a:p>
          <a:p>
            <a:endParaRPr lang="en-GB" dirty="0" smtClean="0">
              <a:solidFill>
                <a:schemeClr val="tx1"/>
              </a:solidFill>
            </a:endParaRPr>
          </a:p>
          <a:p>
            <a:r>
              <a:rPr lang="en-GB" dirty="0" smtClean="0">
                <a:solidFill>
                  <a:schemeClr val="tx1"/>
                </a:solidFill>
              </a:rPr>
              <a:t>Purpose (Why it is </a:t>
            </a:r>
            <a:r>
              <a:rPr lang="en-GB" dirty="0">
                <a:solidFill>
                  <a:schemeClr val="tx1"/>
                </a:solidFill>
              </a:rPr>
              <a:t>done):</a:t>
            </a:r>
            <a:endParaRPr lang="en-GB" b="0" dirty="0">
              <a:solidFill>
                <a:schemeClr val="tx1"/>
              </a:solidFill>
            </a:endParaRPr>
          </a:p>
          <a:p>
            <a:pPr marL="342900" indent="-342900">
              <a:buFont typeface="Arial"/>
              <a:buChar char="•"/>
            </a:pPr>
            <a:r>
              <a:rPr lang="en-GB" b="0" dirty="0" smtClean="0">
                <a:solidFill>
                  <a:schemeClr val="tx1"/>
                </a:solidFill>
              </a:rPr>
              <a:t>For the purpose of exploitation, which includes exploiting the prostitution of others, sexual exploitation, forced labour, slavery or similar practices and the removal of organs</a:t>
            </a:r>
          </a:p>
          <a:p>
            <a:pPr marL="342900" indent="-342900"/>
            <a:endParaRPr lang="en-GB" b="0" dirty="0" smtClean="0"/>
          </a:p>
          <a:p>
            <a:pPr marL="342900" indent="-342900"/>
            <a:endParaRPr lang="en-GB" b="0" dirty="0" smtClean="0"/>
          </a:p>
        </p:txBody>
      </p:sp>
      <p:sp>
        <p:nvSpPr>
          <p:cNvPr id="4" name="Slide Number Placeholder 3"/>
          <p:cNvSpPr>
            <a:spLocks noGrp="1"/>
          </p:cNvSpPr>
          <p:nvPr>
            <p:ph type="sldNum" sz="quarter" idx="12"/>
          </p:nvPr>
        </p:nvSpPr>
        <p:spPr/>
        <p:txBody>
          <a:bodyPr/>
          <a:lstStyle/>
          <a:p>
            <a:fld id="{7506CFD7-39A1-44FD-8624-064551C7AC90}" type="slidenum">
              <a:rPr lang="en-GB" smtClean="0"/>
              <a:pPr/>
              <a:t>38</a:t>
            </a:fld>
            <a:endParaRPr lang="en-GB" dirty="0"/>
          </a:p>
        </p:txBody>
      </p:sp>
      <p:sp>
        <p:nvSpPr>
          <p:cNvPr id="5" name="Title 4"/>
          <p:cNvSpPr>
            <a:spLocks noGrp="1"/>
          </p:cNvSpPr>
          <p:nvPr>
            <p:ph type="title"/>
          </p:nvPr>
        </p:nvSpPr>
        <p:spPr/>
        <p:txBody>
          <a:bodyPr/>
          <a:lstStyle/>
          <a:p>
            <a:r>
              <a:rPr lang="en-GB" dirty="0" smtClean="0"/>
              <a:t>Human Trafficking – Key Elements</a:t>
            </a:r>
            <a:endParaRPr lang="en-GB" dirty="0"/>
          </a:p>
        </p:txBody>
      </p:sp>
      <p:sp>
        <p:nvSpPr>
          <p:cNvPr id="3" name="TextBox 2"/>
          <p:cNvSpPr txBox="1"/>
          <p:nvPr/>
        </p:nvSpPr>
        <p:spPr>
          <a:xfrm>
            <a:off x="611560" y="5805264"/>
            <a:ext cx="8280920" cy="923330"/>
          </a:xfrm>
          <a:prstGeom prst="rect">
            <a:avLst/>
          </a:prstGeom>
          <a:noFill/>
        </p:spPr>
        <p:txBody>
          <a:bodyPr wrap="square" rtlCol="0">
            <a:spAutoFit/>
          </a:bodyPr>
          <a:lstStyle/>
          <a:p>
            <a:pPr marL="342900" indent="-342900"/>
            <a:endParaRPr lang="en-GB" dirty="0"/>
          </a:p>
          <a:p>
            <a:pPr marL="342900" indent="-342900" algn="ctr"/>
            <a:r>
              <a:rPr lang="en-US" b="1" i="1" dirty="0">
                <a:solidFill>
                  <a:schemeClr val="accent4"/>
                </a:solidFill>
              </a:rPr>
              <a:t>Work with Human Resources and local legal counsel to provide examples of compliance with local laws related to human trafficking. </a:t>
            </a:r>
          </a:p>
        </p:txBody>
      </p:sp>
    </p:spTree>
    <p:extLst>
      <p:ext uri="{BB962C8B-B14F-4D97-AF65-F5344CB8AC3E}">
        <p14:creationId xmlns:p14="http://schemas.microsoft.com/office/powerpoint/2010/main" val="29830842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lvl="0"/>
            <a:r>
              <a:rPr lang="en-US" sz="2000" b="0" dirty="0">
                <a:solidFill>
                  <a:schemeClr val="tx1"/>
                </a:solidFill>
              </a:rPr>
              <a:t>Company practices that demonstrate </a:t>
            </a:r>
            <a:r>
              <a:rPr lang="en-US" sz="2000" b="0" dirty="0" smtClean="0">
                <a:solidFill>
                  <a:schemeClr val="tx1"/>
                </a:solidFill>
              </a:rPr>
              <a:t>good practice on forced labour issues </a:t>
            </a:r>
            <a:r>
              <a:rPr lang="en-US" sz="2000" b="0" dirty="0">
                <a:solidFill>
                  <a:schemeClr val="tx1"/>
                </a:solidFill>
              </a:rPr>
              <a:t>may include</a:t>
            </a:r>
            <a:r>
              <a:rPr lang="en-US" sz="2000" b="0" dirty="0" smtClean="0">
                <a:solidFill>
                  <a:schemeClr val="tx1"/>
                </a:solidFill>
              </a:rPr>
              <a:t>:</a:t>
            </a:r>
          </a:p>
          <a:p>
            <a:pPr lvl="0"/>
            <a:endParaRPr lang="en-US" sz="2000" b="0" dirty="0">
              <a:solidFill>
                <a:schemeClr val="tx1"/>
              </a:solidFill>
            </a:endParaRPr>
          </a:p>
          <a:p>
            <a:pPr marL="342900" indent="-342900">
              <a:buFont typeface="Arial" panose="020B0604020202020204" pitchFamily="34" charset="0"/>
              <a:buChar char="•"/>
            </a:pPr>
            <a:r>
              <a:rPr lang="en-GB" sz="2000" b="0" dirty="0">
                <a:solidFill>
                  <a:schemeClr val="tx1"/>
                </a:solidFill>
              </a:rPr>
              <a:t>Ensure that workers always have </a:t>
            </a:r>
            <a:r>
              <a:rPr lang="en-GB" sz="2000" dirty="0">
                <a:solidFill>
                  <a:schemeClr val="tx1"/>
                </a:solidFill>
              </a:rPr>
              <a:t>free access to their documentation</a:t>
            </a:r>
            <a:r>
              <a:rPr lang="en-GB" sz="2000" b="0" dirty="0">
                <a:solidFill>
                  <a:schemeClr val="tx1"/>
                </a:solidFill>
              </a:rPr>
              <a:t>, including passports, identity papers and travel </a:t>
            </a:r>
            <a:r>
              <a:rPr lang="en-GB" sz="2000" b="0" dirty="0" smtClean="0">
                <a:solidFill>
                  <a:schemeClr val="tx1"/>
                </a:solidFill>
              </a:rPr>
              <a:t>documents</a:t>
            </a:r>
          </a:p>
          <a:p>
            <a:endParaRPr lang="en-GB" sz="2000" b="0" dirty="0">
              <a:solidFill>
                <a:schemeClr val="tx1"/>
              </a:solidFill>
            </a:endParaRPr>
          </a:p>
          <a:p>
            <a:pPr marL="342900" indent="-342900">
              <a:buFont typeface="Arial" panose="020B0604020202020204" pitchFamily="34" charset="0"/>
              <a:buChar char="•"/>
            </a:pPr>
            <a:r>
              <a:rPr lang="en-GB" sz="2000" b="0" dirty="0">
                <a:solidFill>
                  <a:schemeClr val="tx1"/>
                </a:solidFill>
              </a:rPr>
              <a:t>Have a </a:t>
            </a:r>
            <a:r>
              <a:rPr lang="en-GB" sz="2000" dirty="0">
                <a:solidFill>
                  <a:schemeClr val="tx1"/>
                </a:solidFill>
              </a:rPr>
              <a:t>clear and transparent company policy</a:t>
            </a:r>
            <a:r>
              <a:rPr lang="en-GB" sz="2000" b="0" dirty="0">
                <a:solidFill>
                  <a:schemeClr val="tx1"/>
                </a:solidFill>
              </a:rPr>
              <a:t>, setting out the measures taken to prevent forced labour and trafficking. Clarify that the policy applies to all enterprises involved in a company’s product and supply </a:t>
            </a:r>
            <a:r>
              <a:rPr lang="en-GB" sz="2000" b="0" dirty="0" smtClean="0">
                <a:solidFill>
                  <a:schemeClr val="tx1"/>
                </a:solidFill>
              </a:rPr>
              <a:t>chains</a:t>
            </a:r>
          </a:p>
          <a:p>
            <a:pPr marL="342900" indent="-342900">
              <a:buFont typeface="Arial" panose="020B0604020202020204" pitchFamily="34" charset="0"/>
              <a:buChar char="•"/>
            </a:pPr>
            <a:endParaRPr lang="en-GB" sz="2000" b="0" dirty="0">
              <a:solidFill>
                <a:schemeClr val="tx1"/>
              </a:solidFill>
            </a:endParaRPr>
          </a:p>
          <a:p>
            <a:pPr marL="342900" indent="-342900">
              <a:buFont typeface="Arial" panose="020B0604020202020204" pitchFamily="34" charset="0"/>
              <a:buChar char="•"/>
            </a:pPr>
            <a:r>
              <a:rPr lang="en-GB" sz="2000" dirty="0">
                <a:solidFill>
                  <a:schemeClr val="tx1"/>
                </a:solidFill>
              </a:rPr>
              <a:t>Monitor carefully the agencies that provide contract labour</a:t>
            </a:r>
            <a:r>
              <a:rPr lang="en-GB" sz="2000" b="0" dirty="0">
                <a:solidFill>
                  <a:schemeClr val="tx1"/>
                </a:solidFill>
              </a:rPr>
              <a:t>, especially across borders, blacklisting those known to have withheld documents of workers to prevent them freely leaving if they so </a:t>
            </a:r>
            <a:r>
              <a:rPr lang="en-GB" sz="2000" b="0" dirty="0" smtClean="0">
                <a:solidFill>
                  <a:schemeClr val="tx1"/>
                </a:solidFill>
              </a:rPr>
              <a:t>choose</a:t>
            </a:r>
            <a:endParaRPr lang="en-GB" sz="2000" b="0" dirty="0">
              <a:solidFill>
                <a:schemeClr val="tx1"/>
              </a:solidFill>
            </a:endParaRPr>
          </a:p>
          <a:p>
            <a:endParaRPr lang="en-GB" sz="2000" dirty="0"/>
          </a:p>
        </p:txBody>
      </p:sp>
      <p:sp>
        <p:nvSpPr>
          <p:cNvPr id="4" name="Slide Number Placeholder 3"/>
          <p:cNvSpPr>
            <a:spLocks noGrp="1"/>
          </p:cNvSpPr>
          <p:nvPr>
            <p:ph type="sldNum" sz="quarter" idx="12"/>
          </p:nvPr>
        </p:nvSpPr>
        <p:spPr/>
        <p:txBody>
          <a:bodyPr/>
          <a:lstStyle/>
          <a:p>
            <a:fld id="{7506CFD7-39A1-44FD-8624-064551C7AC90}" type="slidenum">
              <a:rPr lang="en-GB" smtClean="0"/>
              <a:pPr/>
              <a:t>39</a:t>
            </a:fld>
            <a:endParaRPr lang="en-GB" dirty="0"/>
          </a:p>
        </p:txBody>
      </p:sp>
      <p:sp>
        <p:nvSpPr>
          <p:cNvPr id="5" name="Title 4"/>
          <p:cNvSpPr>
            <a:spLocks noGrp="1"/>
          </p:cNvSpPr>
          <p:nvPr>
            <p:ph type="title"/>
          </p:nvPr>
        </p:nvSpPr>
        <p:spPr>
          <a:xfrm>
            <a:off x="457200" y="116632"/>
            <a:ext cx="7900988" cy="504825"/>
          </a:xfrm>
        </p:spPr>
        <p:txBody>
          <a:bodyPr/>
          <a:lstStyle/>
          <a:p>
            <a:r>
              <a:rPr lang="en-GB" dirty="0"/>
              <a:t>Forced Labour and Human </a:t>
            </a:r>
            <a:r>
              <a:rPr lang="en-GB" dirty="0" smtClean="0"/>
              <a:t>Trafficking: </a:t>
            </a:r>
            <a:r>
              <a:rPr lang="en-GB" dirty="0"/>
              <a:t/>
            </a:r>
            <a:br>
              <a:rPr lang="en-GB" dirty="0"/>
            </a:br>
            <a:r>
              <a:rPr lang="en-GB" dirty="0"/>
              <a:t>Key Elements (cont.)</a:t>
            </a:r>
          </a:p>
        </p:txBody>
      </p:sp>
    </p:spTree>
    <p:extLst>
      <p:ext uri="{BB962C8B-B14F-4D97-AF65-F5344CB8AC3E}">
        <p14:creationId xmlns:p14="http://schemas.microsoft.com/office/powerpoint/2010/main" val="29874972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GB" dirty="0"/>
              <a:t>Part 1</a:t>
            </a:r>
          </a:p>
        </p:txBody>
      </p:sp>
      <p:sp>
        <p:nvSpPr>
          <p:cNvPr id="7" name="Subtitle 6"/>
          <p:cNvSpPr>
            <a:spLocks noGrp="1"/>
          </p:cNvSpPr>
          <p:nvPr>
            <p:ph type="subTitle" idx="1"/>
          </p:nvPr>
        </p:nvSpPr>
        <p:spPr/>
        <p:txBody>
          <a:bodyPr/>
          <a:lstStyle/>
          <a:p>
            <a:r>
              <a:rPr lang="en-GB" dirty="0"/>
              <a:t>Basics on Human Rights</a:t>
            </a:r>
          </a:p>
        </p:txBody>
      </p:sp>
    </p:spTree>
    <p:extLst>
      <p:ext uri="{BB962C8B-B14F-4D97-AF65-F5344CB8AC3E}">
        <p14:creationId xmlns:p14="http://schemas.microsoft.com/office/powerpoint/2010/main" val="2758232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732" y="1484784"/>
            <a:ext cx="7776864" cy="2088232"/>
          </a:xfrm>
          <a:ln w="6350" cmpd="sng">
            <a:solidFill>
              <a:schemeClr val="accent4"/>
            </a:solidFill>
            <a:prstDash val="solid"/>
          </a:ln>
        </p:spPr>
        <p:txBody>
          <a:bodyPr>
            <a:noAutofit/>
          </a:bodyPr>
          <a:lstStyle/>
          <a:p>
            <a:pPr algn="ctr"/>
            <a:r>
              <a:rPr lang="en-US" sz="2000" b="0" i="1" dirty="0" smtClean="0">
                <a:solidFill>
                  <a:schemeClr val="tx1"/>
                </a:solidFill>
              </a:rPr>
              <a:t>“Everyone is entitled to all the rights and freedoms set forth in this Declaration [the Universal Declaration of Human Rights], without distinction of any kind, such as race, color, sex, language, religion, political or other opinion, national or social origin, property, birth or other status.”</a:t>
            </a:r>
          </a:p>
          <a:p>
            <a:pPr algn="ctr"/>
            <a:r>
              <a:rPr lang="en-US" sz="2000" b="0" dirty="0" smtClean="0">
                <a:solidFill>
                  <a:schemeClr val="tx1"/>
                </a:solidFill>
              </a:rPr>
              <a:t>- Universal Declaration on Human Rights, Art. 2.</a:t>
            </a:r>
          </a:p>
          <a:p>
            <a:endParaRPr lang="en-GB" sz="2000" b="0" dirty="0" smtClean="0">
              <a:solidFill>
                <a:schemeClr val="tx1"/>
              </a:solidFill>
            </a:endParaRPr>
          </a:p>
          <a:p>
            <a:endParaRPr lang="en-GB" sz="2600" b="0" dirty="0" smtClean="0">
              <a:solidFill>
                <a:schemeClr val="tx1"/>
              </a:solidFill>
            </a:endParaRPr>
          </a:p>
          <a:p>
            <a:pPr marL="342900" indent="-342900">
              <a:buFont typeface="Arial"/>
              <a:buChar char="•"/>
            </a:pPr>
            <a:endParaRPr lang="en-US" sz="2500" b="0" dirty="0" smtClean="0"/>
          </a:p>
          <a:p>
            <a:pPr marL="342900" indent="-342900"/>
            <a:endParaRPr lang="en-US" sz="2500" b="0" dirty="0" smtClean="0"/>
          </a:p>
          <a:p>
            <a:pPr marL="342900" indent="-342900">
              <a:buFont typeface="Arial"/>
              <a:buChar char="•"/>
            </a:pPr>
            <a:endParaRPr lang="en-US" sz="2500" dirty="0" smtClean="0">
              <a:solidFill>
                <a:srgbClr val="333333"/>
              </a:solidFill>
              <a:latin typeface="Arial"/>
              <a:cs typeface="Arial"/>
            </a:endParaRPr>
          </a:p>
          <a:p>
            <a:pPr marL="342900" indent="-342900">
              <a:buFont typeface="Arial"/>
              <a:buChar char="•"/>
            </a:pPr>
            <a:endParaRPr lang="en-GB" dirty="0" smtClean="0"/>
          </a:p>
        </p:txBody>
      </p:sp>
      <p:sp>
        <p:nvSpPr>
          <p:cNvPr id="4" name="Slide Number Placeholder 3"/>
          <p:cNvSpPr>
            <a:spLocks noGrp="1"/>
          </p:cNvSpPr>
          <p:nvPr>
            <p:ph type="sldNum" sz="quarter" idx="12"/>
          </p:nvPr>
        </p:nvSpPr>
        <p:spPr/>
        <p:txBody>
          <a:bodyPr/>
          <a:lstStyle/>
          <a:p>
            <a:fld id="{7506CFD7-39A1-44FD-8624-064551C7AC90}" type="slidenum">
              <a:rPr lang="en-GB" smtClean="0"/>
              <a:pPr/>
              <a:t>40</a:t>
            </a:fld>
            <a:endParaRPr lang="en-GB" dirty="0"/>
          </a:p>
        </p:txBody>
      </p:sp>
      <p:sp>
        <p:nvSpPr>
          <p:cNvPr id="5" name="Title 4"/>
          <p:cNvSpPr>
            <a:spLocks noGrp="1"/>
          </p:cNvSpPr>
          <p:nvPr>
            <p:ph type="title"/>
          </p:nvPr>
        </p:nvSpPr>
        <p:spPr>
          <a:xfrm>
            <a:off x="251520" y="109761"/>
            <a:ext cx="6768752" cy="754306"/>
          </a:xfrm>
        </p:spPr>
        <p:txBody>
          <a:bodyPr/>
          <a:lstStyle/>
          <a:p>
            <a:r>
              <a:rPr lang="en-GB" dirty="0" smtClean="0"/>
              <a:t>What is Elimination of Discrimination in Respect of Employment and Occupation?</a:t>
            </a:r>
            <a:endParaRPr lang="en-GB"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7040" t="62945" r="25036" b="11033"/>
          <a:stretch/>
        </p:blipFill>
        <p:spPr bwMode="auto">
          <a:xfrm>
            <a:off x="5018168" y="4060868"/>
            <a:ext cx="3488639" cy="17326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descr="http://www.statoil.com/no/EnvironmentSociety/SustainabilityMain/HumanRightsAndLabourStandards/PublishingImages/Sustainability_HumanRightsAndLabourStandards_468x19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3464" y="4168698"/>
            <a:ext cx="3640683" cy="15169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7659" t="12835" r="70951" b="53406"/>
          <a:stretch/>
        </p:blipFill>
        <p:spPr bwMode="auto">
          <a:xfrm>
            <a:off x="3215712" y="4509120"/>
            <a:ext cx="2318376" cy="19499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24648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268760"/>
            <a:ext cx="8280920" cy="5112568"/>
          </a:xfrm>
        </p:spPr>
        <p:txBody>
          <a:bodyPr>
            <a:noAutofit/>
          </a:bodyPr>
          <a:lstStyle/>
          <a:p>
            <a:endParaRPr lang="en-GB" sz="2600" b="0" dirty="0" smtClean="0">
              <a:solidFill>
                <a:schemeClr val="tx1"/>
              </a:solidFill>
            </a:endParaRPr>
          </a:p>
          <a:p>
            <a:pPr marL="342900" indent="-342900">
              <a:buFont typeface="Arial"/>
              <a:buChar char="•"/>
            </a:pPr>
            <a:r>
              <a:rPr lang="en-US" sz="2000" dirty="0" smtClean="0">
                <a:solidFill>
                  <a:schemeClr val="tx1"/>
                </a:solidFill>
              </a:rPr>
              <a:t>Direct discrimination </a:t>
            </a:r>
            <a:r>
              <a:rPr lang="en-US" sz="2000" b="0" dirty="0" smtClean="0">
                <a:solidFill>
                  <a:schemeClr val="tx1"/>
                </a:solidFill>
              </a:rPr>
              <a:t>occurs whenever a company policy, practice or procedure specifically targets a particular group of people because of a distinguishing personal characteristic, and treats that group worse than others</a:t>
            </a:r>
            <a:endParaRPr lang="en-US" sz="2000" dirty="0" smtClean="0">
              <a:solidFill>
                <a:schemeClr val="tx1"/>
              </a:solidFill>
              <a:latin typeface="Arial"/>
              <a:cs typeface="Arial"/>
            </a:endParaRPr>
          </a:p>
          <a:p>
            <a:pPr marL="342900" indent="-342900">
              <a:buFont typeface="Arial"/>
              <a:buChar char="•"/>
            </a:pPr>
            <a:endParaRPr lang="en-US" sz="2000" b="0" dirty="0" smtClean="0">
              <a:solidFill>
                <a:schemeClr val="tx1"/>
              </a:solidFill>
              <a:latin typeface="Arial"/>
              <a:cs typeface="Arial"/>
            </a:endParaRPr>
          </a:p>
          <a:p>
            <a:pPr marL="342900" indent="-342900">
              <a:buFont typeface="Arial"/>
              <a:buChar char="•"/>
            </a:pPr>
            <a:r>
              <a:rPr lang="en-US" sz="2000" dirty="0" smtClean="0">
                <a:solidFill>
                  <a:schemeClr val="tx1"/>
                </a:solidFill>
              </a:rPr>
              <a:t>Indirect discrimination </a:t>
            </a:r>
            <a:r>
              <a:rPr lang="en-US" sz="2000" b="0" dirty="0" smtClean="0">
                <a:solidFill>
                  <a:schemeClr val="tx1"/>
                </a:solidFill>
              </a:rPr>
              <a:t>occurs when the result of the practical application of a company policy, procedure or practice negatively impacts a particular individual or group of people, even if the content of the policies, procedures or practices appear neutral</a:t>
            </a:r>
          </a:p>
          <a:p>
            <a:pPr marL="342900" indent="-342900">
              <a:buFont typeface="Arial"/>
              <a:buChar char="•"/>
            </a:pPr>
            <a:endParaRPr lang="en-US" sz="2000" b="0" dirty="0" smtClean="0"/>
          </a:p>
          <a:p>
            <a:pPr marL="342900" indent="-342900"/>
            <a:endParaRPr lang="en-US" sz="2000" b="0" dirty="0" smtClean="0"/>
          </a:p>
          <a:p>
            <a:pPr marL="342900" indent="-342900">
              <a:buFont typeface="Arial"/>
              <a:buChar char="•"/>
            </a:pPr>
            <a:endParaRPr lang="en-US" sz="2000" dirty="0" smtClean="0">
              <a:solidFill>
                <a:srgbClr val="333333"/>
              </a:solidFill>
              <a:latin typeface="Arial"/>
              <a:cs typeface="Arial"/>
            </a:endParaRPr>
          </a:p>
          <a:p>
            <a:pPr marL="342900" indent="-342900">
              <a:buFont typeface="Arial"/>
              <a:buChar char="•"/>
            </a:pPr>
            <a:endParaRPr lang="en-GB" sz="2000" dirty="0" smtClean="0"/>
          </a:p>
        </p:txBody>
      </p:sp>
      <p:sp>
        <p:nvSpPr>
          <p:cNvPr id="4" name="Slide Number Placeholder 3"/>
          <p:cNvSpPr>
            <a:spLocks noGrp="1"/>
          </p:cNvSpPr>
          <p:nvPr>
            <p:ph type="sldNum" sz="quarter" idx="12"/>
          </p:nvPr>
        </p:nvSpPr>
        <p:spPr/>
        <p:txBody>
          <a:bodyPr/>
          <a:lstStyle/>
          <a:p>
            <a:fld id="{7506CFD7-39A1-44FD-8624-064551C7AC90}" type="slidenum">
              <a:rPr lang="en-GB" smtClean="0"/>
              <a:pPr/>
              <a:t>41</a:t>
            </a:fld>
            <a:endParaRPr lang="en-GB" dirty="0"/>
          </a:p>
        </p:txBody>
      </p:sp>
      <p:sp>
        <p:nvSpPr>
          <p:cNvPr id="5" name="Title 4"/>
          <p:cNvSpPr>
            <a:spLocks noGrp="1"/>
          </p:cNvSpPr>
          <p:nvPr>
            <p:ph type="title"/>
          </p:nvPr>
        </p:nvSpPr>
        <p:spPr>
          <a:xfrm>
            <a:off x="251520" y="103840"/>
            <a:ext cx="6768752" cy="754306"/>
          </a:xfrm>
        </p:spPr>
        <p:txBody>
          <a:bodyPr/>
          <a:lstStyle/>
          <a:p>
            <a:r>
              <a:rPr lang="en-GB" dirty="0" smtClean="0"/>
              <a:t>What is Elimination of Discrimination in Respect of Employment and Occupation?</a:t>
            </a:r>
            <a:endParaRPr lang="en-GB" dirty="0"/>
          </a:p>
        </p:txBody>
      </p:sp>
    </p:spTree>
    <p:extLst>
      <p:ext uri="{BB962C8B-B14F-4D97-AF65-F5344CB8AC3E}">
        <p14:creationId xmlns:p14="http://schemas.microsoft.com/office/powerpoint/2010/main" val="31383450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124744"/>
            <a:ext cx="8568952" cy="5184576"/>
          </a:xfrm>
        </p:spPr>
        <p:txBody>
          <a:bodyPr>
            <a:noAutofit/>
          </a:bodyPr>
          <a:lstStyle/>
          <a:p>
            <a:pPr marL="342900" lvl="0" indent="-342900" defTabSz="457200">
              <a:spcBef>
                <a:spcPts val="0"/>
              </a:spcBef>
              <a:buFont typeface="Arial" panose="020B0604020202020204" pitchFamily="34" charset="0"/>
              <a:buChar char="•"/>
              <a:defRPr/>
            </a:pPr>
            <a:r>
              <a:rPr lang="en-US" sz="2000" b="0" dirty="0" smtClean="0">
                <a:solidFill>
                  <a:schemeClr val="tx1"/>
                </a:solidFill>
              </a:rPr>
              <a:t>Discrimination in employment and occupation means </a:t>
            </a:r>
            <a:r>
              <a:rPr lang="en-US" sz="2000" dirty="0" smtClean="0">
                <a:solidFill>
                  <a:schemeClr val="tx1"/>
                </a:solidFill>
              </a:rPr>
              <a:t>treating people differently and less favorably </a:t>
            </a:r>
            <a:r>
              <a:rPr lang="en-US" sz="2000" b="0" dirty="0" smtClean="0">
                <a:solidFill>
                  <a:schemeClr val="tx1"/>
                </a:solidFill>
              </a:rPr>
              <a:t>because of characteristics that are not related to their qualifications for the job, or the requirements and their performance of the job. </a:t>
            </a:r>
          </a:p>
          <a:p>
            <a:pPr lvl="0" defTabSz="457200">
              <a:spcBef>
                <a:spcPts val="0"/>
              </a:spcBef>
              <a:defRPr/>
            </a:pPr>
            <a:endParaRPr lang="en-US" sz="1500" b="0" dirty="0" smtClean="0">
              <a:solidFill>
                <a:schemeClr val="tx1"/>
              </a:solidFill>
            </a:endParaRPr>
          </a:p>
          <a:p>
            <a:pPr marL="342900" lvl="0" indent="-342900" defTabSz="457200">
              <a:spcBef>
                <a:spcPts val="0"/>
              </a:spcBef>
              <a:buFont typeface="Arial" panose="020B0604020202020204" pitchFamily="34" charset="0"/>
              <a:buChar char="•"/>
              <a:defRPr/>
            </a:pPr>
            <a:r>
              <a:rPr lang="en-US" sz="2000" b="0" dirty="0" smtClean="0">
                <a:solidFill>
                  <a:schemeClr val="tx1"/>
                </a:solidFill>
              </a:rPr>
              <a:t>According to ILO Convention No. 111, these characteristics include:</a:t>
            </a:r>
          </a:p>
          <a:p>
            <a:pPr marL="1085850" lvl="1" indent="-342900">
              <a:buClrTx/>
              <a:buFont typeface="Calibri" panose="020F0502020204030204" pitchFamily="34" charset="0"/>
              <a:buChar char="‒"/>
            </a:pPr>
            <a:r>
              <a:rPr lang="en-US" dirty="0" smtClean="0"/>
              <a:t>Race</a:t>
            </a:r>
          </a:p>
          <a:p>
            <a:pPr marL="1085850" lvl="1" indent="-342900">
              <a:buClrTx/>
              <a:buFont typeface="Calibri" panose="020F0502020204030204" pitchFamily="34" charset="0"/>
              <a:buChar char="‒"/>
            </a:pPr>
            <a:r>
              <a:rPr lang="en-US" b="0" dirty="0" smtClean="0"/>
              <a:t>Color</a:t>
            </a:r>
          </a:p>
          <a:p>
            <a:pPr marL="1085850" lvl="1" indent="-342900">
              <a:buClrTx/>
              <a:buFont typeface="Calibri" panose="020F0502020204030204" pitchFamily="34" charset="0"/>
              <a:buChar char="‒"/>
            </a:pPr>
            <a:r>
              <a:rPr lang="en-US" dirty="0" smtClean="0"/>
              <a:t>Sex </a:t>
            </a:r>
          </a:p>
          <a:p>
            <a:pPr marL="1085850" lvl="1" indent="-342900">
              <a:buClrTx/>
              <a:buFont typeface="Calibri" panose="020F0502020204030204" pitchFamily="34" charset="0"/>
              <a:buChar char="‒"/>
            </a:pPr>
            <a:r>
              <a:rPr lang="en-US" b="0" dirty="0" smtClean="0"/>
              <a:t>Religion</a:t>
            </a:r>
          </a:p>
          <a:p>
            <a:pPr marL="1085850" lvl="1" indent="-342900">
              <a:buClrTx/>
              <a:buFont typeface="Calibri" panose="020F0502020204030204" pitchFamily="34" charset="0"/>
              <a:buChar char="‒"/>
            </a:pPr>
            <a:r>
              <a:rPr lang="en-US" dirty="0" smtClean="0"/>
              <a:t>Political opinion</a:t>
            </a:r>
          </a:p>
          <a:p>
            <a:pPr marL="1085850" lvl="1" indent="-342900">
              <a:buClrTx/>
              <a:buFont typeface="Calibri" panose="020F0502020204030204" pitchFamily="34" charset="0"/>
              <a:buChar char="‒"/>
            </a:pPr>
            <a:r>
              <a:rPr lang="en-US" b="0" dirty="0" smtClean="0"/>
              <a:t>National extraction or social origin </a:t>
            </a:r>
          </a:p>
          <a:p>
            <a:pPr marL="1085850" lvl="1" indent="-342900">
              <a:buClrTx/>
              <a:buFont typeface="Calibri" panose="020F0502020204030204" pitchFamily="34" charset="0"/>
              <a:buChar char="‒"/>
            </a:pPr>
            <a:r>
              <a:rPr lang="en-US" dirty="0" smtClean="0"/>
              <a:t>Other grounds specified by national law</a:t>
            </a:r>
          </a:p>
          <a:p>
            <a:pPr lvl="1" indent="0">
              <a:buClrTx/>
              <a:buNone/>
            </a:pPr>
            <a:endParaRPr lang="en-US" sz="1400" i="1" dirty="0" smtClean="0"/>
          </a:p>
          <a:p>
            <a:pPr algn="ctr"/>
            <a:r>
              <a:rPr lang="en-US" sz="1800" i="1" dirty="0" smtClean="0">
                <a:solidFill>
                  <a:schemeClr val="accent4"/>
                </a:solidFill>
              </a:rPr>
              <a:t>Work with Human Resources and local legal counsel to provide examples of compliance with local laws related to elimination of discrimination with regard to employment and occupation. </a:t>
            </a:r>
            <a:endParaRPr lang="en-US" sz="1800" dirty="0" smtClean="0">
              <a:solidFill>
                <a:schemeClr val="accent4"/>
              </a:solidFill>
            </a:endParaRPr>
          </a:p>
          <a:p>
            <a:pPr lvl="1"/>
            <a:endParaRPr lang="en-US" sz="1800" b="1"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p:txBody>
      </p:sp>
      <p:sp>
        <p:nvSpPr>
          <p:cNvPr id="4" name="Slide Number Placeholder 3"/>
          <p:cNvSpPr>
            <a:spLocks noGrp="1"/>
          </p:cNvSpPr>
          <p:nvPr>
            <p:ph type="sldNum" sz="quarter" idx="12"/>
          </p:nvPr>
        </p:nvSpPr>
        <p:spPr/>
        <p:txBody>
          <a:bodyPr/>
          <a:lstStyle/>
          <a:p>
            <a:fld id="{7506CFD7-39A1-44FD-8624-064551C7AC90}" type="slidenum">
              <a:rPr lang="en-GB" smtClean="0"/>
              <a:pPr/>
              <a:t>42</a:t>
            </a:fld>
            <a:endParaRPr lang="en-GB" dirty="0"/>
          </a:p>
        </p:txBody>
      </p:sp>
      <p:sp>
        <p:nvSpPr>
          <p:cNvPr id="5" name="Title 4"/>
          <p:cNvSpPr>
            <a:spLocks noGrp="1"/>
          </p:cNvSpPr>
          <p:nvPr>
            <p:ph type="title"/>
          </p:nvPr>
        </p:nvSpPr>
        <p:spPr>
          <a:xfrm>
            <a:off x="342635" y="116632"/>
            <a:ext cx="6696744" cy="754306"/>
          </a:xfrm>
        </p:spPr>
        <p:txBody>
          <a:bodyPr/>
          <a:lstStyle/>
          <a:p>
            <a:r>
              <a:rPr lang="en-GB" dirty="0" smtClean="0"/>
              <a:t>Elimination of Discrimination in Respect of Employment and Occupation: Key Elements</a:t>
            </a:r>
            <a:endParaRPr lang="en-GB" dirty="0"/>
          </a:p>
        </p:txBody>
      </p:sp>
    </p:spTree>
    <p:extLst>
      <p:ext uri="{BB962C8B-B14F-4D97-AF65-F5344CB8AC3E}">
        <p14:creationId xmlns:p14="http://schemas.microsoft.com/office/powerpoint/2010/main" val="38353328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1268760"/>
            <a:ext cx="8208912" cy="4857403"/>
          </a:xfrm>
        </p:spPr>
        <p:txBody>
          <a:bodyPr>
            <a:noAutofit/>
          </a:bodyPr>
          <a:lstStyle/>
          <a:p>
            <a:pPr lvl="0"/>
            <a:r>
              <a:rPr lang="en-US" sz="2000" b="0" dirty="0">
                <a:solidFill>
                  <a:schemeClr val="tx1"/>
                </a:solidFill>
              </a:rPr>
              <a:t>Company practices that demonstrate respect for </a:t>
            </a:r>
            <a:r>
              <a:rPr lang="en-US" sz="2000" b="0" dirty="0" smtClean="0">
                <a:solidFill>
                  <a:schemeClr val="tx1"/>
                </a:solidFill>
              </a:rPr>
              <a:t>elimination of discrimination may </a:t>
            </a:r>
            <a:r>
              <a:rPr lang="en-US" sz="2000" b="0" dirty="0">
                <a:solidFill>
                  <a:schemeClr val="tx1"/>
                </a:solidFill>
              </a:rPr>
              <a:t>include</a:t>
            </a:r>
            <a:r>
              <a:rPr lang="en-US" sz="2000" b="0" dirty="0" smtClean="0">
                <a:solidFill>
                  <a:schemeClr val="tx1"/>
                </a:solidFill>
              </a:rPr>
              <a:t>:</a:t>
            </a:r>
          </a:p>
          <a:p>
            <a:pPr lvl="0"/>
            <a:endParaRPr lang="en-US" sz="1500" b="0" dirty="0" smtClean="0">
              <a:solidFill>
                <a:schemeClr val="tx1"/>
              </a:solidFill>
            </a:endParaRPr>
          </a:p>
          <a:p>
            <a:pPr marL="342900" indent="-342900">
              <a:spcBef>
                <a:spcPts val="600"/>
              </a:spcBef>
              <a:buFont typeface="Arial" panose="020B0604020202020204" pitchFamily="34" charset="0"/>
              <a:buChar char="•"/>
            </a:pPr>
            <a:r>
              <a:rPr lang="en-GB" sz="2000" b="0" dirty="0" smtClean="0">
                <a:solidFill>
                  <a:schemeClr val="tx1"/>
                </a:solidFill>
              </a:rPr>
              <a:t>Conduct </a:t>
            </a:r>
            <a:r>
              <a:rPr lang="en-GB" sz="2000" b="0" dirty="0">
                <a:solidFill>
                  <a:schemeClr val="tx1"/>
                </a:solidFill>
              </a:rPr>
              <a:t>an assessment to determine if discrimination is taking place within the </a:t>
            </a:r>
            <a:r>
              <a:rPr lang="en-GB" sz="2000" b="0" dirty="0" smtClean="0">
                <a:solidFill>
                  <a:schemeClr val="tx1"/>
                </a:solidFill>
              </a:rPr>
              <a:t>enterprise</a:t>
            </a:r>
            <a:endParaRPr lang="en-GB" sz="2000" b="0" dirty="0">
              <a:solidFill>
                <a:schemeClr val="tx1"/>
              </a:solidFill>
            </a:endParaRPr>
          </a:p>
          <a:p>
            <a:pPr marL="342900" indent="-342900">
              <a:spcBef>
                <a:spcPts val="600"/>
              </a:spcBef>
              <a:buFont typeface="Arial" panose="020B0604020202020204" pitchFamily="34" charset="0"/>
              <a:buChar char="•"/>
            </a:pPr>
            <a:r>
              <a:rPr lang="en-GB" sz="2000" b="0" dirty="0">
                <a:solidFill>
                  <a:schemeClr val="tx1"/>
                </a:solidFill>
              </a:rPr>
              <a:t>Set up an enterprise policy establishing clear procedures on non-discrimination and equal opportunities; and communicate it both internally and </a:t>
            </a:r>
            <a:r>
              <a:rPr lang="en-GB" sz="2000" b="0" dirty="0" smtClean="0">
                <a:solidFill>
                  <a:schemeClr val="tx1"/>
                </a:solidFill>
              </a:rPr>
              <a:t>externally</a:t>
            </a:r>
            <a:endParaRPr lang="en-GB" sz="2000" b="0" dirty="0">
              <a:solidFill>
                <a:schemeClr val="tx1"/>
              </a:solidFill>
            </a:endParaRPr>
          </a:p>
          <a:p>
            <a:pPr marL="342900" indent="-342900">
              <a:spcBef>
                <a:spcPts val="600"/>
              </a:spcBef>
              <a:buFont typeface="Arial" panose="020B0604020202020204" pitchFamily="34" charset="0"/>
              <a:buChar char="•"/>
            </a:pPr>
            <a:r>
              <a:rPr lang="en-GB" sz="2000" b="0" dirty="0">
                <a:solidFill>
                  <a:schemeClr val="tx1"/>
                </a:solidFill>
              </a:rPr>
              <a:t>Provide training at all levels of the organisation, in particular for those involved in recruitment and selection, as well as supervisors and managers, to help raise awareness and encourage people to take action against </a:t>
            </a:r>
            <a:r>
              <a:rPr lang="en-GB" sz="2000" b="0" dirty="0" smtClean="0">
                <a:solidFill>
                  <a:schemeClr val="tx1"/>
                </a:solidFill>
              </a:rPr>
              <a:t>discrimination</a:t>
            </a:r>
            <a:endParaRPr lang="en-GB" sz="2000" b="0" dirty="0">
              <a:solidFill>
                <a:schemeClr val="tx1"/>
              </a:solidFill>
            </a:endParaRPr>
          </a:p>
          <a:p>
            <a:pPr marL="342900" indent="-342900">
              <a:spcBef>
                <a:spcPts val="600"/>
              </a:spcBef>
              <a:buFont typeface="Arial" panose="020B0604020202020204" pitchFamily="34" charset="0"/>
              <a:buChar char="•"/>
            </a:pPr>
            <a:r>
              <a:rPr lang="en-GB" sz="2000" b="0" dirty="0">
                <a:solidFill>
                  <a:schemeClr val="tx1"/>
                </a:solidFill>
              </a:rPr>
              <a:t>Support on-going sensitization campaigns to combat </a:t>
            </a:r>
            <a:r>
              <a:rPr lang="en-GB" sz="2000" b="0" dirty="0" smtClean="0">
                <a:solidFill>
                  <a:schemeClr val="tx1"/>
                </a:solidFill>
              </a:rPr>
              <a:t>stereotypes</a:t>
            </a:r>
            <a:endParaRPr lang="en-GB" sz="2000" b="0" dirty="0">
              <a:solidFill>
                <a:schemeClr val="tx1"/>
              </a:solidFill>
            </a:endParaRPr>
          </a:p>
        </p:txBody>
      </p:sp>
      <p:sp>
        <p:nvSpPr>
          <p:cNvPr id="4" name="Slide Number Placeholder 3"/>
          <p:cNvSpPr>
            <a:spLocks noGrp="1"/>
          </p:cNvSpPr>
          <p:nvPr>
            <p:ph type="sldNum" sz="quarter" idx="12"/>
          </p:nvPr>
        </p:nvSpPr>
        <p:spPr/>
        <p:txBody>
          <a:bodyPr/>
          <a:lstStyle/>
          <a:p>
            <a:fld id="{7506CFD7-39A1-44FD-8624-064551C7AC90}" type="slidenum">
              <a:rPr lang="en-GB" smtClean="0"/>
              <a:pPr/>
              <a:t>43</a:t>
            </a:fld>
            <a:endParaRPr lang="en-GB" dirty="0"/>
          </a:p>
        </p:txBody>
      </p:sp>
      <p:sp>
        <p:nvSpPr>
          <p:cNvPr id="5" name="Title 4"/>
          <p:cNvSpPr>
            <a:spLocks noGrp="1"/>
          </p:cNvSpPr>
          <p:nvPr>
            <p:ph type="title"/>
          </p:nvPr>
        </p:nvSpPr>
        <p:spPr>
          <a:xfrm>
            <a:off x="467544" y="116632"/>
            <a:ext cx="7900988" cy="504825"/>
          </a:xfrm>
        </p:spPr>
        <p:txBody>
          <a:bodyPr/>
          <a:lstStyle/>
          <a:p>
            <a:r>
              <a:rPr lang="en-GB" dirty="0"/>
              <a:t>Elimination of Discrimination in Respect of </a:t>
            </a:r>
            <a:br>
              <a:rPr lang="en-GB" dirty="0"/>
            </a:br>
            <a:r>
              <a:rPr lang="en-GB" dirty="0"/>
              <a:t>Employment and </a:t>
            </a:r>
            <a:r>
              <a:rPr lang="en-GB" dirty="0" smtClean="0"/>
              <a:t>Occupation: Key </a:t>
            </a:r>
            <a:r>
              <a:rPr lang="en-GB" dirty="0"/>
              <a:t>Elements (cont.)</a:t>
            </a:r>
          </a:p>
        </p:txBody>
      </p:sp>
    </p:spTree>
    <p:extLst>
      <p:ext uri="{BB962C8B-B14F-4D97-AF65-F5344CB8AC3E}">
        <p14:creationId xmlns:p14="http://schemas.microsoft.com/office/powerpoint/2010/main" val="39530134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7496" y="1124744"/>
            <a:ext cx="8363616" cy="4713387"/>
          </a:xfrm>
        </p:spPr>
        <p:txBody>
          <a:bodyPr>
            <a:noAutofit/>
          </a:bodyPr>
          <a:lstStyle/>
          <a:p>
            <a:pPr lvl="0">
              <a:spcBef>
                <a:spcPts val="600"/>
              </a:spcBef>
            </a:pPr>
            <a:r>
              <a:rPr lang="en-US" sz="2000" b="0" dirty="0">
                <a:solidFill>
                  <a:schemeClr val="tx1"/>
                </a:solidFill>
              </a:rPr>
              <a:t>Company practices that demonstrate respect for elimination of discrimination may </a:t>
            </a:r>
            <a:r>
              <a:rPr lang="en-US" sz="2000" b="0" dirty="0" smtClean="0">
                <a:solidFill>
                  <a:schemeClr val="tx1"/>
                </a:solidFill>
              </a:rPr>
              <a:t>include (continued):</a:t>
            </a:r>
          </a:p>
          <a:p>
            <a:pPr lvl="0">
              <a:spcBef>
                <a:spcPts val="600"/>
              </a:spcBef>
            </a:pPr>
            <a:endParaRPr lang="en-GB" sz="1400" b="0" dirty="0" smtClean="0">
              <a:solidFill>
                <a:schemeClr val="tx1"/>
              </a:solidFill>
            </a:endParaRPr>
          </a:p>
          <a:p>
            <a:pPr marL="342900" indent="-342900">
              <a:spcBef>
                <a:spcPts val="600"/>
              </a:spcBef>
              <a:buFont typeface="Arial" panose="020B0604020202020204" pitchFamily="34" charset="0"/>
              <a:buChar char="•"/>
            </a:pPr>
            <a:r>
              <a:rPr lang="en-GB" sz="2000" b="0" dirty="0" smtClean="0">
                <a:solidFill>
                  <a:schemeClr val="tx1"/>
                </a:solidFill>
              </a:rPr>
              <a:t>Modify work organization and distribution of tasks as necessary to avoid negative effects on the treatment and advancement of particular groups of workers. This includes measures to allow workers to balance work and family responsibilities.</a:t>
            </a:r>
          </a:p>
          <a:p>
            <a:pPr marL="342900" indent="-342900">
              <a:spcBef>
                <a:spcPts val="600"/>
              </a:spcBef>
              <a:buFont typeface="Arial" panose="020B0604020202020204" pitchFamily="34" charset="0"/>
              <a:buChar char="•"/>
            </a:pPr>
            <a:r>
              <a:rPr lang="en-GB" sz="2000" b="0" dirty="0" smtClean="0">
                <a:solidFill>
                  <a:schemeClr val="tx1"/>
                </a:solidFill>
              </a:rPr>
              <a:t>Ensure equal opportunity for skills development</a:t>
            </a:r>
          </a:p>
          <a:p>
            <a:pPr marL="342900" indent="-342900">
              <a:spcBef>
                <a:spcPts val="600"/>
              </a:spcBef>
              <a:buFont typeface="Arial" panose="020B0604020202020204" pitchFamily="34" charset="0"/>
              <a:buChar char="•"/>
            </a:pPr>
            <a:r>
              <a:rPr lang="en-GB" sz="2000" b="0" dirty="0" smtClean="0">
                <a:solidFill>
                  <a:schemeClr val="tx1"/>
                </a:solidFill>
              </a:rPr>
              <a:t>Address complaints, handle appeals and provide recourse to employees in cases where discrimination is identified</a:t>
            </a:r>
            <a:endParaRPr lang="en-US" sz="2000" b="0" dirty="0" smtClean="0">
              <a:solidFill>
                <a:schemeClr val="tx1"/>
              </a:solidFill>
            </a:endParaRPr>
          </a:p>
          <a:p>
            <a:endParaRPr lang="en-GB" sz="2000" dirty="0"/>
          </a:p>
        </p:txBody>
      </p:sp>
      <p:sp>
        <p:nvSpPr>
          <p:cNvPr id="4" name="Slide Number Placeholder 3"/>
          <p:cNvSpPr>
            <a:spLocks noGrp="1"/>
          </p:cNvSpPr>
          <p:nvPr>
            <p:ph type="sldNum" sz="quarter" idx="12"/>
          </p:nvPr>
        </p:nvSpPr>
        <p:spPr/>
        <p:txBody>
          <a:bodyPr/>
          <a:lstStyle/>
          <a:p>
            <a:fld id="{7506CFD7-39A1-44FD-8624-064551C7AC90}" type="slidenum">
              <a:rPr lang="en-GB" smtClean="0"/>
              <a:pPr/>
              <a:t>44</a:t>
            </a:fld>
            <a:endParaRPr lang="en-GB" dirty="0"/>
          </a:p>
        </p:txBody>
      </p:sp>
      <p:sp>
        <p:nvSpPr>
          <p:cNvPr id="5" name="Title 4"/>
          <p:cNvSpPr>
            <a:spLocks noGrp="1"/>
          </p:cNvSpPr>
          <p:nvPr>
            <p:ph type="title"/>
          </p:nvPr>
        </p:nvSpPr>
        <p:spPr>
          <a:xfrm>
            <a:off x="307496" y="116632"/>
            <a:ext cx="7900988" cy="504825"/>
          </a:xfrm>
        </p:spPr>
        <p:txBody>
          <a:bodyPr/>
          <a:lstStyle/>
          <a:p>
            <a:r>
              <a:rPr lang="en-GB" dirty="0"/>
              <a:t>Elimination of Discrimination in Respect of </a:t>
            </a:r>
            <a:br>
              <a:rPr lang="en-GB" dirty="0"/>
            </a:br>
            <a:r>
              <a:rPr lang="en-GB" dirty="0"/>
              <a:t>Employment and </a:t>
            </a:r>
            <a:r>
              <a:rPr lang="en-GB" dirty="0" smtClean="0"/>
              <a:t>Occupation: Key </a:t>
            </a:r>
            <a:r>
              <a:rPr lang="en-GB" dirty="0"/>
              <a:t>Elements (cont.)</a:t>
            </a:r>
          </a:p>
        </p:txBody>
      </p:sp>
      <p:pic>
        <p:nvPicPr>
          <p:cNvPr id="5122" name="Picture 2" descr="http://mindshapedbox.files.wordpress.com/2011/02/402084534_878fb83882_z-1.jpg"/>
          <p:cNvPicPr>
            <a:picLocks noChangeAspect="1" noChangeArrowheads="1"/>
          </p:cNvPicPr>
          <p:nvPr/>
        </p:nvPicPr>
        <p:blipFill rotWithShape="1">
          <a:blip r:embed="rId3">
            <a:clrChange>
              <a:clrFrom>
                <a:srgbClr val="FCFCFC"/>
              </a:clrFrom>
              <a:clrTo>
                <a:srgbClr val="FCFCFC">
                  <a:alpha val="0"/>
                </a:srgbClr>
              </a:clrTo>
            </a:clrChange>
            <a:duotone>
              <a:prstClr val="black"/>
              <a:schemeClr val="tx2">
                <a:tint val="45000"/>
                <a:satMod val="400000"/>
              </a:schemeClr>
            </a:duotone>
            <a:extLst>
              <a:ext uri="{28A0092B-C50C-407E-A947-70E740481C1C}">
                <a14:useLocalDpi xmlns:a14="http://schemas.microsoft.com/office/drawing/2010/main" val="0"/>
              </a:ext>
            </a:extLst>
          </a:blip>
          <a:srcRect l="4108"/>
          <a:stretch/>
        </p:blipFill>
        <p:spPr bwMode="auto">
          <a:xfrm>
            <a:off x="1649188" y="4149080"/>
            <a:ext cx="5845624" cy="2914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84403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GB" dirty="0" smtClean="0"/>
              <a:t>Part 4</a:t>
            </a:r>
            <a:endParaRPr lang="en-GB" dirty="0"/>
          </a:p>
        </p:txBody>
      </p:sp>
      <p:sp>
        <p:nvSpPr>
          <p:cNvPr id="7" name="Subtitle 6"/>
          <p:cNvSpPr>
            <a:spLocks noGrp="1"/>
          </p:cNvSpPr>
          <p:nvPr>
            <p:ph type="subTitle" idx="1"/>
          </p:nvPr>
        </p:nvSpPr>
        <p:spPr>
          <a:xfrm>
            <a:off x="-108520" y="3501008"/>
            <a:ext cx="9252520" cy="2137792"/>
          </a:xfrm>
        </p:spPr>
        <p:txBody>
          <a:bodyPr>
            <a:normAutofit/>
          </a:bodyPr>
          <a:lstStyle/>
          <a:p>
            <a:r>
              <a:rPr lang="en-GB" sz="2200" dirty="0" smtClean="0">
                <a:solidFill>
                  <a:schemeClr val="tx1"/>
                </a:solidFill>
              </a:rPr>
              <a:t>Supply Chain Focus: Key labour Issues </a:t>
            </a:r>
            <a:r>
              <a:rPr lang="en-GB" sz="2200" dirty="0">
                <a:solidFill>
                  <a:schemeClr val="tx1"/>
                </a:solidFill>
              </a:rPr>
              <a:t>for </a:t>
            </a:r>
            <a:r>
              <a:rPr lang="en-GB" sz="2200" dirty="0" smtClean="0">
                <a:solidFill>
                  <a:schemeClr val="tx1"/>
                </a:solidFill>
              </a:rPr>
              <a:t>the Oil </a:t>
            </a:r>
            <a:r>
              <a:rPr lang="en-GB" sz="2200" dirty="0">
                <a:solidFill>
                  <a:schemeClr val="tx1"/>
                </a:solidFill>
              </a:rPr>
              <a:t>and Gas Industry</a:t>
            </a:r>
          </a:p>
        </p:txBody>
      </p:sp>
    </p:spTree>
    <p:extLst>
      <p:ext uri="{BB962C8B-B14F-4D97-AF65-F5344CB8AC3E}">
        <p14:creationId xmlns:p14="http://schemas.microsoft.com/office/powerpoint/2010/main" val="153185674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506CFD7-39A1-44FD-8624-064551C7AC90}" type="slidenum">
              <a:rPr lang="en-GB" smtClean="0"/>
              <a:pPr/>
              <a:t>46</a:t>
            </a:fld>
            <a:endParaRPr lang="en-GB" dirty="0"/>
          </a:p>
        </p:txBody>
      </p:sp>
      <p:graphicFrame>
        <p:nvGraphicFramePr>
          <p:cNvPr id="11" name="Content Placeholder 7"/>
          <p:cNvGraphicFramePr>
            <a:graphicFrameLocks/>
          </p:cNvGraphicFramePr>
          <p:nvPr>
            <p:extLst/>
          </p:nvPr>
        </p:nvGraphicFramePr>
        <p:xfrm>
          <a:off x="457200" y="1484785"/>
          <a:ext cx="4114800" cy="5068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Content Placeholder 6"/>
          <p:cNvSpPr txBox="1">
            <a:spLocks/>
          </p:cNvSpPr>
          <p:nvPr/>
        </p:nvSpPr>
        <p:spPr>
          <a:xfrm>
            <a:off x="4788024" y="1340768"/>
            <a:ext cx="4038600" cy="5040560"/>
          </a:xfrm>
          <a:prstGeom prst="rect">
            <a:avLst/>
          </a:prstGeom>
        </p:spPr>
        <p:txBody>
          <a:bodyPr>
            <a:normAutofit fontScale="85000" lnSpcReduction="20000"/>
          </a:bodyPr>
          <a:lstStyle/>
          <a:p>
            <a:pPr marL="285750" lvl="0" indent="-285750">
              <a:buFont typeface="Arial" panose="020B0604020202020204" pitchFamily="34" charset="0"/>
              <a:buChar char="•"/>
            </a:pPr>
            <a:r>
              <a:rPr kumimoji="0" lang="en-US" sz="1800" i="0" u="none" strike="noStrike" kern="1200" cap="none" spc="0" normalizeH="0" baseline="0" noProof="0" dirty="0" smtClean="0">
                <a:ln>
                  <a:noFill/>
                </a:ln>
                <a:effectLst/>
                <a:uLnTx/>
                <a:uFillTx/>
              </a:rPr>
              <a:t>Local suppliers and contractors may have poor general labour practices towards employees, including </a:t>
            </a:r>
            <a:r>
              <a:rPr kumimoji="0" lang="en-GB" sz="1800" i="0" u="none" strike="noStrike" kern="1200" cap="none" spc="0" normalizeH="0" baseline="0" noProof="0" dirty="0" smtClean="0">
                <a:ln>
                  <a:noFill/>
                </a:ln>
                <a:effectLst/>
                <a:uLnTx/>
                <a:uFillTx/>
              </a:rPr>
              <a:t>discrimination based on gender, ethnicity or disability, </a:t>
            </a:r>
            <a:r>
              <a:rPr lang="en-GB" dirty="0" smtClean="0"/>
              <a:t>no </a:t>
            </a:r>
            <a:r>
              <a:rPr lang="en-GB" dirty="0"/>
              <a:t>written contracts, poor health and </a:t>
            </a:r>
            <a:r>
              <a:rPr lang="en-GB" dirty="0" smtClean="0"/>
              <a:t>safety standards, </a:t>
            </a:r>
            <a:r>
              <a:rPr lang="en-GB" dirty="0"/>
              <a:t>excessive hours, poor accommodation, </a:t>
            </a:r>
            <a:r>
              <a:rPr lang="en-GB" dirty="0" smtClean="0"/>
              <a:t>and/or lack of sanitation or privacy </a:t>
            </a:r>
          </a:p>
          <a:p>
            <a:pPr marL="285750" lvl="0" indent="-285750">
              <a:buFont typeface="Arial" panose="020B0604020202020204" pitchFamily="34" charset="0"/>
              <a:buChar char="•"/>
            </a:pPr>
            <a:endParaRPr kumimoji="0" lang="en-GB" sz="1800" i="0" u="none" strike="noStrike" kern="1200" cap="none" spc="0" normalizeH="0" baseline="0" noProof="0" dirty="0">
              <a:ln>
                <a:noFill/>
              </a:ln>
              <a:effectLst/>
              <a:uLnTx/>
              <a:uFillTx/>
            </a:endParaRPr>
          </a:p>
          <a:p>
            <a:pPr marL="285750" lvl="0" indent="-285750">
              <a:buFont typeface="Arial" panose="020B0604020202020204" pitchFamily="34" charset="0"/>
              <a:buChar char="•"/>
            </a:pPr>
            <a:r>
              <a:rPr kumimoji="0" lang="en-US" sz="1800" i="0" u="none" strike="noStrike" kern="1200" cap="none" spc="0" normalizeH="0" baseline="0" noProof="0" dirty="0" smtClean="0">
                <a:ln>
                  <a:noFill/>
                </a:ln>
                <a:effectLst/>
                <a:uLnTx/>
                <a:uFillTx/>
              </a:rPr>
              <a:t>Local suppliers and contractors may also knowingly or unknowingly use child labour, forced labour, and/or trafficked persons in the workforce</a:t>
            </a:r>
          </a:p>
          <a:p>
            <a:pPr marL="285750" lvl="0" indent="-285750">
              <a:buFont typeface="Arial" panose="020B0604020202020204" pitchFamily="34" charset="0"/>
              <a:buChar char="•"/>
            </a:pPr>
            <a:endParaRPr kumimoji="0" lang="en-US" sz="1800" i="0" u="none" strike="noStrike" kern="1200" cap="none" spc="0" normalizeH="0" baseline="0" noProof="0" dirty="0" smtClean="0">
              <a:ln>
                <a:noFill/>
              </a:ln>
              <a:effectLst/>
              <a:uLnTx/>
              <a:uFillTx/>
            </a:endParaRPr>
          </a:p>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i="0" u="none" strike="noStrike" kern="1200" cap="none" spc="0" normalizeH="0" baseline="0" noProof="0" dirty="0" smtClean="0">
                <a:ln>
                  <a:noFill/>
                </a:ln>
                <a:effectLst/>
                <a:uLnTx/>
                <a:uFillTx/>
              </a:rPr>
              <a:t>In some countries there can be prevailing social </a:t>
            </a:r>
            <a:r>
              <a:rPr kumimoji="0" lang="en-GB" sz="1800" i="0" u="none" strike="noStrike" kern="1200" cap="none" spc="0" normalizeH="0" baseline="0" noProof="0" dirty="0" smtClean="0">
                <a:ln>
                  <a:noFill/>
                </a:ln>
                <a:effectLst/>
                <a:uLnTx/>
                <a:uFillTx/>
              </a:rPr>
              <a:t>attitudes (e.g. degree of tolerance) toward poor labour practice or these forms of labour</a:t>
            </a:r>
            <a:endParaRPr kumimoji="0" lang="en-US" sz="1800" i="0" u="none" strike="noStrike" kern="1200" cap="none" spc="0" normalizeH="0" baseline="0" noProof="0" dirty="0" smtClean="0">
              <a:ln>
                <a:noFill/>
              </a:ln>
              <a:effectLst/>
              <a:uLnTx/>
              <a:uFillTx/>
            </a:endParaRPr>
          </a:p>
          <a:p>
            <a:pPr marL="285750" marR="0" lvl="0" indent="-285750" algn="l"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kumimoji="0" lang="en-US" sz="1800" i="0" u="none" strike="noStrike" kern="1200" cap="none" spc="0" normalizeH="0" baseline="0" noProof="0" dirty="0" smtClean="0">
                <a:ln>
                  <a:noFill/>
                </a:ln>
                <a:effectLst/>
                <a:uLnTx/>
                <a:uFillTx/>
              </a:rPr>
              <a:t>These forms of labour can pose a reputational risk to a company, and in some cases wrongly accuse a company of complicity, e.g. ‘we condone the use of forced labour’</a:t>
            </a:r>
          </a:p>
          <a:p>
            <a:pPr marL="285750" marR="0" lvl="0" indent="-285750" algn="l" defTabSz="914400" rtl="0" eaLnBrk="1" fontAlgn="auto" latinLnBrk="0" hangingPunct="1">
              <a:lnSpc>
                <a:spcPct val="100000"/>
              </a:lnSpc>
              <a:spcBef>
                <a:spcPts val="600"/>
              </a:spcBef>
              <a:spcAft>
                <a:spcPts val="1200"/>
              </a:spcAft>
              <a:buClrTx/>
              <a:buSzTx/>
              <a:buFont typeface="Arial" panose="020B0604020202020204" pitchFamily="34" charset="0"/>
              <a:buChar char="•"/>
              <a:tabLst/>
              <a:defRPr/>
            </a:pPr>
            <a:r>
              <a:rPr kumimoji="0" lang="en-US" sz="1800" i="0" u="none" strike="noStrike" kern="1200" cap="none" spc="0" normalizeH="0" baseline="0" noProof="0" dirty="0" smtClean="0">
                <a:ln>
                  <a:noFill/>
                </a:ln>
                <a:effectLst/>
                <a:uLnTx/>
                <a:uFillTx/>
              </a:rPr>
              <a:t>Local issues can get magnified globally through NGO campaigns, mobile technologies and social media </a:t>
            </a:r>
            <a:endParaRPr kumimoji="0" lang="en-US" sz="1800" i="0" u="none" strike="noStrike" kern="1200" cap="none" spc="0" normalizeH="0" baseline="0" noProof="0" dirty="0">
              <a:ln>
                <a:noFill/>
              </a:ln>
              <a:effectLst/>
              <a:uLnTx/>
              <a:uFillTx/>
            </a:endParaRPr>
          </a:p>
        </p:txBody>
      </p:sp>
      <p:sp>
        <p:nvSpPr>
          <p:cNvPr id="14" name="Rectangle 13"/>
          <p:cNvSpPr/>
          <p:nvPr/>
        </p:nvSpPr>
        <p:spPr>
          <a:xfrm rot="16200000">
            <a:off x="-58742" y="3549080"/>
            <a:ext cx="2286000" cy="461665"/>
          </a:xfrm>
          <a:prstGeom prst="rect">
            <a:avLst/>
          </a:prstGeom>
        </p:spPr>
        <p:txBody>
          <a:bodyPr wrap="square">
            <a:spAutoFit/>
          </a:bodyPr>
          <a:lstStyle/>
          <a:p>
            <a:pPr lvl="0" algn="ctr"/>
            <a:r>
              <a:rPr lang="en-US" sz="2400" b="1" dirty="0" smtClean="0">
                <a:solidFill>
                  <a:schemeClr val="bg1"/>
                </a:solidFill>
                <a:effectLst>
                  <a:outerShdw blurRad="50800" dist="38100" dir="5400000" algn="t" rotWithShape="0">
                    <a:prstClr val="black">
                      <a:alpha val="40000"/>
                    </a:prstClr>
                  </a:outerShdw>
                </a:effectLst>
              </a:rPr>
              <a:t>Supply Chain</a:t>
            </a:r>
            <a:endParaRPr lang="en-US" sz="2400" b="1" dirty="0">
              <a:solidFill>
                <a:schemeClr val="bg1"/>
              </a:solidFill>
              <a:effectLst>
                <a:outerShdw blurRad="50800" dist="38100" dir="5400000" algn="t" rotWithShape="0">
                  <a:prstClr val="black">
                    <a:alpha val="40000"/>
                  </a:prstClr>
                </a:outerShdw>
              </a:effectLst>
            </a:endParaRPr>
          </a:p>
        </p:txBody>
      </p:sp>
      <p:sp>
        <p:nvSpPr>
          <p:cNvPr id="15" name="Title 14"/>
          <p:cNvSpPr>
            <a:spLocks noGrp="1"/>
          </p:cNvSpPr>
          <p:nvPr>
            <p:ph type="title"/>
          </p:nvPr>
        </p:nvSpPr>
        <p:spPr>
          <a:xfrm>
            <a:off x="395536" y="260648"/>
            <a:ext cx="7900988" cy="504825"/>
          </a:xfrm>
        </p:spPr>
        <p:txBody>
          <a:bodyPr/>
          <a:lstStyle/>
          <a:p>
            <a:r>
              <a:rPr lang="en-US" dirty="0" smtClean="0"/>
              <a:t>Potential Risk in the Supply Chain</a:t>
            </a:r>
            <a:endParaRPr lang="en-US" dirty="0"/>
          </a:p>
        </p:txBody>
      </p:sp>
    </p:spTree>
    <p:extLst>
      <p:ext uri="{BB962C8B-B14F-4D97-AF65-F5344CB8AC3E}">
        <p14:creationId xmlns:p14="http://schemas.microsoft.com/office/powerpoint/2010/main" val="268086454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268760"/>
            <a:ext cx="8640960" cy="5040560"/>
          </a:xfrm>
        </p:spPr>
        <p:txBody>
          <a:bodyPr>
            <a:noAutofit/>
          </a:bodyPr>
          <a:lstStyle/>
          <a:p>
            <a:pPr marL="342900" indent="-342900">
              <a:buFont typeface="Arial"/>
              <a:buChar char="•"/>
            </a:pPr>
            <a:r>
              <a:rPr lang="en-GB" sz="2200" b="0" dirty="0" smtClean="0">
                <a:solidFill>
                  <a:schemeClr val="tx1"/>
                </a:solidFill>
              </a:rPr>
              <a:t>Supplier engagement guidance provides supply chain and procurement practitioners with a tool to </a:t>
            </a:r>
            <a:r>
              <a:rPr lang="en-GB" sz="2200" dirty="0" smtClean="0">
                <a:solidFill>
                  <a:schemeClr val="tx1"/>
                </a:solidFill>
              </a:rPr>
              <a:t>engage with key suppliers on human rights commitments</a:t>
            </a:r>
            <a:r>
              <a:rPr lang="en-GB" sz="2200" b="0" dirty="0" smtClean="0">
                <a:solidFill>
                  <a:schemeClr val="tx1"/>
                </a:solidFill>
              </a:rPr>
              <a:t>, including labour rights. It is a way to build internal awareness and capability among key suppliers.</a:t>
            </a:r>
          </a:p>
          <a:p>
            <a:pPr marL="342900" indent="-342900">
              <a:buFont typeface="Arial"/>
              <a:buChar char="•"/>
            </a:pPr>
            <a:endParaRPr lang="en-GB" sz="2200" b="0" dirty="0" smtClean="0">
              <a:solidFill>
                <a:schemeClr val="tx1"/>
              </a:solidFill>
            </a:endParaRPr>
          </a:p>
          <a:p>
            <a:pPr marL="342900" indent="-342900">
              <a:buFont typeface="Arial"/>
              <a:buChar char="•"/>
            </a:pPr>
            <a:r>
              <a:rPr lang="en-GB" sz="2200" dirty="0" smtClean="0">
                <a:solidFill>
                  <a:schemeClr val="tx1"/>
                </a:solidFill>
              </a:rPr>
              <a:t>Engagement</a:t>
            </a:r>
            <a:r>
              <a:rPr lang="en-GB" sz="2200" b="0" dirty="0" smtClean="0">
                <a:solidFill>
                  <a:schemeClr val="tx1"/>
                </a:solidFill>
              </a:rPr>
              <a:t> can include:</a:t>
            </a:r>
          </a:p>
          <a:p>
            <a:endParaRPr lang="en-GB" sz="2200" b="0" dirty="0" smtClean="0"/>
          </a:p>
          <a:p>
            <a:pPr marL="1085850" lvl="1" indent="-342900">
              <a:spcBef>
                <a:spcPts val="0"/>
              </a:spcBef>
              <a:buClrTx/>
              <a:buFont typeface="Calibri" panose="020F0502020204030204" pitchFamily="34" charset="0"/>
              <a:buChar char="‒"/>
            </a:pPr>
            <a:r>
              <a:rPr lang="en-GB" sz="2200" dirty="0" smtClean="0"/>
              <a:t>Annual supplier letters</a:t>
            </a:r>
          </a:p>
          <a:p>
            <a:pPr marL="1085850" lvl="1" indent="-342900">
              <a:spcBef>
                <a:spcPts val="0"/>
              </a:spcBef>
              <a:buClrTx/>
              <a:buFont typeface="Calibri" panose="020F0502020204030204" pitchFamily="34" charset="0"/>
              <a:buChar char="‒"/>
            </a:pPr>
            <a:r>
              <a:rPr lang="en-GB" sz="2200" b="0" dirty="0" smtClean="0"/>
              <a:t>Supplier forums</a:t>
            </a:r>
          </a:p>
          <a:p>
            <a:pPr marL="1085850" lvl="1" indent="-342900">
              <a:spcBef>
                <a:spcPts val="0"/>
              </a:spcBef>
              <a:buClrTx/>
              <a:buFont typeface="Calibri" panose="020F0502020204030204" pitchFamily="34" charset="0"/>
              <a:buChar char="‒"/>
            </a:pPr>
            <a:r>
              <a:rPr lang="en-GB" sz="2200" dirty="0" smtClean="0"/>
              <a:t>Orientations and Pre-job meetings</a:t>
            </a:r>
          </a:p>
          <a:p>
            <a:pPr marL="1085850" lvl="1" indent="-342900">
              <a:spcBef>
                <a:spcPts val="0"/>
              </a:spcBef>
              <a:buClrTx/>
              <a:buFont typeface="Calibri" panose="020F0502020204030204" pitchFamily="34" charset="0"/>
              <a:buChar char="‒"/>
            </a:pPr>
            <a:r>
              <a:rPr lang="en-GB" sz="2200" dirty="0" smtClean="0"/>
              <a:t>Contract requirements</a:t>
            </a:r>
            <a:endParaRPr lang="en-GB" sz="2200" b="0" dirty="0" smtClean="0"/>
          </a:p>
          <a:p>
            <a:pPr marL="1085850" lvl="1" indent="-342900">
              <a:spcBef>
                <a:spcPts val="0"/>
              </a:spcBef>
              <a:buClrTx/>
              <a:buFont typeface="Calibri" panose="020F0502020204030204" pitchFamily="34" charset="0"/>
              <a:buChar char="‒"/>
            </a:pPr>
            <a:r>
              <a:rPr lang="en-GB" sz="2200" dirty="0" smtClean="0"/>
              <a:t>Audits</a:t>
            </a:r>
          </a:p>
          <a:p>
            <a:pPr marL="1085850" lvl="1" indent="-342900">
              <a:spcBef>
                <a:spcPts val="0"/>
              </a:spcBef>
              <a:buClrTx/>
              <a:buFont typeface="Calibri" panose="020F0502020204030204" pitchFamily="34" charset="0"/>
              <a:buChar char="‒"/>
            </a:pPr>
            <a:r>
              <a:rPr lang="en-GB" sz="2200" b="0" dirty="0" smtClean="0"/>
              <a:t>Field visits</a:t>
            </a:r>
          </a:p>
          <a:p>
            <a:pPr marL="1085850" lvl="1" indent="-342900">
              <a:spcBef>
                <a:spcPts val="0"/>
              </a:spcBef>
              <a:buClrTx/>
              <a:buFont typeface="Calibri" panose="020F0502020204030204" pitchFamily="34" charset="0"/>
              <a:buChar char="‒"/>
            </a:pPr>
            <a:r>
              <a:rPr lang="en-GB" sz="2200" b="0" dirty="0" smtClean="0"/>
              <a:t>Training</a:t>
            </a:r>
          </a:p>
          <a:p>
            <a:pPr marL="342900" indent="-342900">
              <a:buFont typeface="Arial"/>
              <a:buChar char="•"/>
            </a:pPr>
            <a:endParaRPr lang="en-GB" sz="2000" b="0" dirty="0" smtClean="0"/>
          </a:p>
          <a:p>
            <a:pPr marL="342900" indent="-342900">
              <a:buFont typeface="Arial"/>
              <a:buChar char="•"/>
            </a:pPr>
            <a:endParaRPr lang="en-GB" sz="2000" b="0" dirty="0" smtClean="0"/>
          </a:p>
          <a:p>
            <a:endParaRPr lang="en-GB" sz="2000" b="0" dirty="0"/>
          </a:p>
        </p:txBody>
      </p:sp>
      <p:sp>
        <p:nvSpPr>
          <p:cNvPr id="4" name="Slide Number Placeholder 3"/>
          <p:cNvSpPr>
            <a:spLocks noGrp="1"/>
          </p:cNvSpPr>
          <p:nvPr>
            <p:ph type="sldNum" sz="quarter" idx="12"/>
          </p:nvPr>
        </p:nvSpPr>
        <p:spPr/>
        <p:txBody>
          <a:bodyPr/>
          <a:lstStyle/>
          <a:p>
            <a:fld id="{7506CFD7-39A1-44FD-8624-064551C7AC90}" type="slidenum">
              <a:rPr lang="en-GB" smtClean="0"/>
              <a:pPr/>
              <a:t>47</a:t>
            </a:fld>
            <a:endParaRPr lang="en-GB" dirty="0"/>
          </a:p>
        </p:txBody>
      </p:sp>
      <p:sp>
        <p:nvSpPr>
          <p:cNvPr id="5" name="Title 4"/>
          <p:cNvSpPr>
            <a:spLocks noGrp="1"/>
          </p:cNvSpPr>
          <p:nvPr>
            <p:ph type="title"/>
          </p:nvPr>
        </p:nvSpPr>
        <p:spPr/>
        <p:txBody>
          <a:bodyPr/>
          <a:lstStyle/>
          <a:p>
            <a:r>
              <a:rPr lang="en-GB" sz="2600" dirty="0" smtClean="0"/>
              <a:t>Supplier Engagement Guidance</a:t>
            </a:r>
            <a:endParaRPr lang="en-GB" sz="2600" dirty="0"/>
          </a:p>
        </p:txBody>
      </p:sp>
    </p:spTree>
    <p:extLst>
      <p:ext uri="{BB962C8B-B14F-4D97-AF65-F5344CB8AC3E}">
        <p14:creationId xmlns:p14="http://schemas.microsoft.com/office/powerpoint/2010/main" val="253270731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124744"/>
            <a:ext cx="8568952" cy="5184576"/>
          </a:xfrm>
        </p:spPr>
        <p:txBody>
          <a:bodyPr>
            <a:noAutofit/>
          </a:bodyPr>
          <a:lstStyle/>
          <a:p>
            <a:r>
              <a:rPr lang="en-GB" sz="1800" dirty="0" smtClean="0">
                <a:solidFill>
                  <a:schemeClr val="tx1"/>
                </a:solidFill>
              </a:rPr>
              <a:t>Engagements should reflect local and contract-specific labour issues and regulatory requirements. Each supplier is responsible for managing those expectations within its group, including subcontractors</a:t>
            </a:r>
          </a:p>
          <a:p>
            <a:endParaRPr lang="en-GB" sz="1800" dirty="0">
              <a:solidFill>
                <a:schemeClr val="tx1"/>
              </a:solidFill>
            </a:endParaRPr>
          </a:p>
          <a:p>
            <a:pPr marL="342900" indent="-342900">
              <a:buFont typeface="Arial"/>
              <a:buChar char="•"/>
            </a:pPr>
            <a:r>
              <a:rPr lang="en-GB" sz="1800" b="0" dirty="0" smtClean="0">
                <a:solidFill>
                  <a:schemeClr val="tx1"/>
                </a:solidFill>
              </a:rPr>
              <a:t>Suppliers should recognize and respect the right of employees </a:t>
            </a:r>
            <a:r>
              <a:rPr lang="en-GB" sz="1800" dirty="0" smtClean="0">
                <a:solidFill>
                  <a:schemeClr val="tx1"/>
                </a:solidFill>
              </a:rPr>
              <a:t>to form labour unions and bargain collectively </a:t>
            </a:r>
            <a:r>
              <a:rPr lang="en-GB" sz="1800" b="0" dirty="0" smtClean="0">
                <a:solidFill>
                  <a:schemeClr val="tx1"/>
                </a:solidFill>
              </a:rPr>
              <a:t>where such rights are recognized by local law. Measures should be taken to allow workers to have a forum for discussing terms of employment and for filing and correcting grievances</a:t>
            </a:r>
          </a:p>
          <a:p>
            <a:pPr marL="342900" indent="-342900">
              <a:buFont typeface="Arial"/>
              <a:buChar char="•"/>
            </a:pPr>
            <a:endParaRPr lang="en-GB" sz="1800" b="0" dirty="0" smtClean="0">
              <a:solidFill>
                <a:schemeClr val="tx1"/>
              </a:solidFill>
            </a:endParaRPr>
          </a:p>
          <a:p>
            <a:pPr marL="342900" indent="-342900">
              <a:buFont typeface="Arial"/>
              <a:buChar char="•"/>
            </a:pPr>
            <a:r>
              <a:rPr lang="en-GB" sz="1800" b="0" dirty="0" smtClean="0">
                <a:solidFill>
                  <a:schemeClr val="tx1"/>
                </a:solidFill>
              </a:rPr>
              <a:t>Suppliers’ hiring practices and policies, employment conditions and benefits and general operating practices should be </a:t>
            </a:r>
            <a:r>
              <a:rPr lang="en-GB" sz="1800" dirty="0" smtClean="0">
                <a:solidFill>
                  <a:schemeClr val="tx1"/>
                </a:solidFill>
              </a:rPr>
              <a:t>non-discriminatory</a:t>
            </a:r>
            <a:r>
              <a:rPr lang="en-GB" sz="1800" b="0" dirty="0" smtClean="0">
                <a:solidFill>
                  <a:schemeClr val="tx1"/>
                </a:solidFill>
              </a:rPr>
              <a:t> and based on objective criteria such as the nature of the work tasks and the skills, experience, and qualifications of the workers</a:t>
            </a:r>
          </a:p>
          <a:p>
            <a:pPr marL="342900" indent="-342900">
              <a:buFont typeface="Arial"/>
              <a:buChar char="•"/>
            </a:pPr>
            <a:endParaRPr lang="en-GB" sz="1800" b="0" dirty="0" smtClean="0">
              <a:solidFill>
                <a:schemeClr val="tx1"/>
              </a:solidFill>
            </a:endParaRPr>
          </a:p>
          <a:p>
            <a:pPr marL="342900" indent="-342900">
              <a:buFont typeface="Arial"/>
              <a:buChar char="•"/>
            </a:pPr>
            <a:r>
              <a:rPr lang="en-GB" sz="1800" b="0" dirty="0" smtClean="0">
                <a:solidFill>
                  <a:schemeClr val="tx1"/>
                </a:solidFill>
              </a:rPr>
              <a:t>Suppliers should not participate in or benefit from any form of </a:t>
            </a:r>
            <a:r>
              <a:rPr lang="en-GB" sz="1800" dirty="0" smtClean="0">
                <a:solidFill>
                  <a:schemeClr val="tx1"/>
                </a:solidFill>
              </a:rPr>
              <a:t>forced labour</a:t>
            </a:r>
            <a:r>
              <a:rPr lang="en-GB" sz="1800" b="0" dirty="0" smtClean="0">
                <a:solidFill>
                  <a:schemeClr val="tx1"/>
                </a:solidFill>
              </a:rPr>
              <a:t>. Forced labour may include bonded labour, debt bondage, forced prison labour, slavery, servitude or human trafficking.  Suppliers should not hire </a:t>
            </a:r>
            <a:r>
              <a:rPr lang="en-GB" sz="1800" dirty="0" smtClean="0">
                <a:solidFill>
                  <a:schemeClr val="tx1"/>
                </a:solidFill>
              </a:rPr>
              <a:t>underage workers </a:t>
            </a:r>
            <a:r>
              <a:rPr lang="en-GB" sz="1800" b="0" dirty="0" smtClean="0">
                <a:solidFill>
                  <a:schemeClr val="tx1"/>
                </a:solidFill>
              </a:rPr>
              <a:t>in violation of domestic laws or international standards</a:t>
            </a:r>
          </a:p>
          <a:p>
            <a:pPr marL="342900" indent="-342900">
              <a:buFont typeface="Arial"/>
              <a:buChar char="•"/>
            </a:pPr>
            <a:endParaRPr lang="en-GB" sz="2000" b="0" dirty="0" smtClean="0"/>
          </a:p>
          <a:p>
            <a:endParaRPr lang="en-GB" sz="2000" b="0" dirty="0"/>
          </a:p>
        </p:txBody>
      </p:sp>
      <p:sp>
        <p:nvSpPr>
          <p:cNvPr id="4" name="Slide Number Placeholder 3"/>
          <p:cNvSpPr>
            <a:spLocks noGrp="1"/>
          </p:cNvSpPr>
          <p:nvPr>
            <p:ph type="sldNum" sz="quarter" idx="12"/>
          </p:nvPr>
        </p:nvSpPr>
        <p:spPr/>
        <p:txBody>
          <a:bodyPr/>
          <a:lstStyle/>
          <a:p>
            <a:fld id="{7506CFD7-39A1-44FD-8624-064551C7AC90}" type="slidenum">
              <a:rPr lang="en-GB" smtClean="0"/>
              <a:pPr/>
              <a:t>48</a:t>
            </a:fld>
            <a:endParaRPr lang="en-GB" dirty="0"/>
          </a:p>
        </p:txBody>
      </p:sp>
      <p:sp>
        <p:nvSpPr>
          <p:cNvPr id="5" name="Title 4"/>
          <p:cNvSpPr>
            <a:spLocks noGrp="1"/>
          </p:cNvSpPr>
          <p:nvPr>
            <p:ph type="title"/>
          </p:nvPr>
        </p:nvSpPr>
        <p:spPr/>
        <p:txBody>
          <a:bodyPr/>
          <a:lstStyle/>
          <a:p>
            <a:r>
              <a:rPr lang="en-GB" dirty="0" smtClean="0"/>
              <a:t>Supplier Engagement</a:t>
            </a:r>
            <a:endParaRPr lang="en-GB" dirty="0"/>
          </a:p>
        </p:txBody>
      </p:sp>
    </p:spTree>
    <p:extLst>
      <p:ext uri="{BB962C8B-B14F-4D97-AF65-F5344CB8AC3E}">
        <p14:creationId xmlns:p14="http://schemas.microsoft.com/office/powerpoint/2010/main" val="184416265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solidFill>
                  <a:schemeClr val="tx1"/>
                </a:solidFill>
              </a:rPr>
              <a:t>Insert description of company policies or guidelines on supplier engagement.</a:t>
            </a:r>
          </a:p>
          <a:p>
            <a:r>
              <a:rPr lang="en-GB" dirty="0">
                <a:solidFill>
                  <a:srgbClr val="FF0000"/>
                </a:solidFill>
              </a:rPr>
              <a:t>[Note: your legal team should be consulted before examples are used.  Documentation might be confidential or privileged.]</a:t>
            </a:r>
          </a:p>
          <a:p>
            <a:endParaRPr lang="en-GB" dirty="0" smtClean="0"/>
          </a:p>
          <a:p>
            <a:endParaRPr lang="en-GB" dirty="0"/>
          </a:p>
        </p:txBody>
      </p:sp>
      <p:sp>
        <p:nvSpPr>
          <p:cNvPr id="4" name="Slide Number Placeholder 3"/>
          <p:cNvSpPr>
            <a:spLocks noGrp="1"/>
          </p:cNvSpPr>
          <p:nvPr>
            <p:ph type="sldNum" sz="quarter" idx="12"/>
          </p:nvPr>
        </p:nvSpPr>
        <p:spPr/>
        <p:txBody>
          <a:bodyPr/>
          <a:lstStyle/>
          <a:p>
            <a:fld id="{7506CFD7-39A1-44FD-8624-064551C7AC90}" type="slidenum">
              <a:rPr lang="en-GB" smtClean="0"/>
              <a:pPr/>
              <a:t>49</a:t>
            </a:fld>
            <a:endParaRPr lang="en-GB" dirty="0"/>
          </a:p>
        </p:txBody>
      </p:sp>
      <p:sp>
        <p:nvSpPr>
          <p:cNvPr id="5" name="Title 4"/>
          <p:cNvSpPr>
            <a:spLocks noGrp="1"/>
          </p:cNvSpPr>
          <p:nvPr>
            <p:ph type="title"/>
          </p:nvPr>
        </p:nvSpPr>
        <p:spPr>
          <a:xfrm>
            <a:off x="457200" y="188640"/>
            <a:ext cx="6419056" cy="504825"/>
          </a:xfrm>
        </p:spPr>
        <p:txBody>
          <a:bodyPr/>
          <a:lstStyle/>
          <a:p>
            <a:r>
              <a:rPr lang="en-US" cap="all" dirty="0"/>
              <a:t>[insert company name] </a:t>
            </a:r>
            <a:r>
              <a:rPr lang="en-US" dirty="0"/>
              <a:t>expectations regarding Supplier Engagement</a:t>
            </a:r>
            <a:endParaRPr lang="en-GB" dirty="0"/>
          </a:p>
        </p:txBody>
      </p:sp>
    </p:spTree>
    <p:extLst>
      <p:ext uri="{BB962C8B-B14F-4D97-AF65-F5344CB8AC3E}">
        <p14:creationId xmlns:p14="http://schemas.microsoft.com/office/powerpoint/2010/main" val="22363177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11560" y="2672916"/>
            <a:ext cx="7848872" cy="1512168"/>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ontent Placeholder 1"/>
          <p:cNvSpPr>
            <a:spLocks noGrp="1"/>
          </p:cNvSpPr>
          <p:nvPr>
            <p:ph idx="1"/>
          </p:nvPr>
        </p:nvSpPr>
        <p:spPr>
          <a:xfrm>
            <a:off x="827584" y="2744925"/>
            <a:ext cx="7488832" cy="1296143"/>
          </a:xfrm>
        </p:spPr>
        <p:txBody>
          <a:bodyPr/>
          <a:lstStyle/>
          <a:p>
            <a:r>
              <a:rPr lang="en-GB" dirty="0"/>
              <a:t>Human rights are generally defined as basic standards of treatment to which all people are entitled, regardless of nationality, gender, race, economic status or religion.</a:t>
            </a:r>
          </a:p>
          <a:p>
            <a:endParaRPr lang="en-GB" dirty="0"/>
          </a:p>
        </p:txBody>
      </p:sp>
      <p:sp>
        <p:nvSpPr>
          <p:cNvPr id="3" name="Date Placeholder 2"/>
          <p:cNvSpPr>
            <a:spLocks noGrp="1"/>
          </p:cNvSpPr>
          <p:nvPr>
            <p:ph type="dt" sz="half" idx="10"/>
          </p:nvPr>
        </p:nvSpPr>
        <p:spPr/>
        <p:txBody>
          <a:bodyPr/>
          <a:lstStyle/>
          <a:p>
            <a:r>
              <a:rPr lang="en-US" smtClean="0"/>
              <a:t>Thursday, 02 May 2013</a:t>
            </a:r>
            <a:endParaRPr lang="en-GB" dirty="0"/>
          </a:p>
        </p:txBody>
      </p:sp>
      <p:sp>
        <p:nvSpPr>
          <p:cNvPr id="4" name="Slide Number Placeholder 3"/>
          <p:cNvSpPr>
            <a:spLocks noGrp="1"/>
          </p:cNvSpPr>
          <p:nvPr>
            <p:ph type="sldNum" sz="quarter" idx="12"/>
          </p:nvPr>
        </p:nvSpPr>
        <p:spPr/>
        <p:txBody>
          <a:bodyPr/>
          <a:lstStyle/>
          <a:p>
            <a:fld id="{7506CFD7-39A1-44FD-8624-064551C7AC90}" type="slidenum">
              <a:rPr lang="en-GB" smtClean="0"/>
              <a:pPr/>
              <a:t>5</a:t>
            </a:fld>
            <a:endParaRPr lang="en-GB" dirty="0"/>
          </a:p>
        </p:txBody>
      </p:sp>
      <p:sp>
        <p:nvSpPr>
          <p:cNvPr id="5" name="Title 4"/>
          <p:cNvSpPr>
            <a:spLocks noGrp="1"/>
          </p:cNvSpPr>
          <p:nvPr>
            <p:ph type="title"/>
          </p:nvPr>
        </p:nvSpPr>
        <p:spPr/>
        <p:txBody>
          <a:bodyPr/>
          <a:lstStyle/>
          <a:p>
            <a:r>
              <a:rPr lang="en-GB" dirty="0"/>
              <a:t>What are Human Rights? </a:t>
            </a:r>
          </a:p>
        </p:txBody>
      </p:sp>
      <p:pic>
        <p:nvPicPr>
          <p:cNvPr id="1026" name="Picture 2" descr="X:\Unsorted\0310_WVreach-300x2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7303" y="4509120"/>
            <a:ext cx="3437385" cy="2348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175490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GB" dirty="0" smtClean="0"/>
              <a:t>Part 5</a:t>
            </a:r>
            <a:endParaRPr lang="en-GB" dirty="0"/>
          </a:p>
        </p:txBody>
      </p:sp>
      <p:sp>
        <p:nvSpPr>
          <p:cNvPr id="7" name="Subtitle 6"/>
          <p:cNvSpPr>
            <a:spLocks noGrp="1"/>
          </p:cNvSpPr>
          <p:nvPr>
            <p:ph type="subTitle" idx="1"/>
          </p:nvPr>
        </p:nvSpPr>
        <p:spPr/>
        <p:txBody>
          <a:bodyPr/>
          <a:lstStyle/>
          <a:p>
            <a:r>
              <a:rPr lang="en-GB" dirty="0" smtClean="0"/>
              <a:t>Labour Issue Dilemmas for Discussion</a:t>
            </a:r>
            <a:endParaRPr lang="en-GB" dirty="0"/>
          </a:p>
        </p:txBody>
      </p:sp>
      <p:sp>
        <p:nvSpPr>
          <p:cNvPr id="4" name="Slide Number Placeholder 3"/>
          <p:cNvSpPr>
            <a:spLocks noGrp="1"/>
          </p:cNvSpPr>
          <p:nvPr>
            <p:ph type="sldNum" sz="quarter" idx="4294967295"/>
          </p:nvPr>
        </p:nvSpPr>
        <p:spPr>
          <a:xfrm>
            <a:off x="7010400" y="6448425"/>
            <a:ext cx="2133600" cy="365125"/>
          </a:xfrm>
        </p:spPr>
        <p:txBody>
          <a:bodyPr/>
          <a:lstStyle/>
          <a:p>
            <a:fld id="{7506CFD7-39A1-44FD-8624-064551C7AC90}" type="slidenum">
              <a:rPr lang="en-GB" smtClean="0"/>
              <a:pPr/>
              <a:t>50</a:t>
            </a:fld>
            <a:endParaRPr lang="en-GB" dirty="0"/>
          </a:p>
        </p:txBody>
      </p:sp>
    </p:spTree>
    <p:extLst>
      <p:ext uri="{BB962C8B-B14F-4D97-AF65-F5344CB8AC3E}">
        <p14:creationId xmlns:p14="http://schemas.microsoft.com/office/powerpoint/2010/main" val="232973740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GB" dirty="0" smtClean="0">
                <a:solidFill>
                  <a:srgbClr val="FF0000"/>
                </a:solidFill>
              </a:rPr>
              <a:t>[INSERT COMPANY NAME</a:t>
            </a:r>
            <a:r>
              <a:rPr lang="en-GB" b="0" dirty="0" smtClean="0">
                <a:solidFill>
                  <a:srgbClr val="FF0000"/>
                </a:solidFill>
              </a:rPr>
              <a:t>]</a:t>
            </a:r>
            <a:r>
              <a:rPr lang="en-GB" b="0" dirty="0" smtClean="0">
                <a:solidFill>
                  <a:schemeClr val="tx1"/>
                </a:solidFill>
              </a:rPr>
              <a:t> is operating in a country where law prohibits full recognition of the right to freedom of association.</a:t>
            </a:r>
          </a:p>
          <a:p>
            <a:endParaRPr lang="en-GB" b="0" dirty="0" smtClean="0">
              <a:solidFill>
                <a:schemeClr val="tx1"/>
              </a:solidFill>
            </a:endParaRPr>
          </a:p>
          <a:p>
            <a:pPr marL="342900" indent="-342900">
              <a:buFont typeface="Arial" panose="020B0604020202020204" pitchFamily="34" charset="0"/>
              <a:buChar char="•"/>
            </a:pPr>
            <a:r>
              <a:rPr lang="en-GB" b="0" dirty="0" smtClean="0">
                <a:solidFill>
                  <a:schemeClr val="tx1"/>
                </a:solidFill>
              </a:rPr>
              <a:t>What can be done to influence and support suppliers/contractors in meeting international labour standards to the fullest extend permitted under national law?</a:t>
            </a:r>
            <a:endParaRPr lang="en-GB" b="0" dirty="0">
              <a:solidFill>
                <a:schemeClr val="tx1"/>
              </a:solidFill>
            </a:endParaRPr>
          </a:p>
        </p:txBody>
      </p:sp>
      <p:sp>
        <p:nvSpPr>
          <p:cNvPr id="4" name="Slide Number Placeholder 3"/>
          <p:cNvSpPr>
            <a:spLocks noGrp="1"/>
          </p:cNvSpPr>
          <p:nvPr>
            <p:ph type="sldNum" sz="quarter" idx="12"/>
          </p:nvPr>
        </p:nvSpPr>
        <p:spPr/>
        <p:txBody>
          <a:bodyPr/>
          <a:lstStyle/>
          <a:p>
            <a:fld id="{7506CFD7-39A1-44FD-8624-064551C7AC90}" type="slidenum">
              <a:rPr lang="en-GB" smtClean="0"/>
              <a:pPr/>
              <a:t>51</a:t>
            </a:fld>
            <a:endParaRPr lang="en-GB" dirty="0"/>
          </a:p>
        </p:txBody>
      </p:sp>
      <p:sp>
        <p:nvSpPr>
          <p:cNvPr id="8" name="Title 7"/>
          <p:cNvSpPr>
            <a:spLocks noGrp="1"/>
          </p:cNvSpPr>
          <p:nvPr>
            <p:ph type="title"/>
          </p:nvPr>
        </p:nvSpPr>
        <p:spPr/>
        <p:txBody>
          <a:bodyPr/>
          <a:lstStyle/>
          <a:p>
            <a:r>
              <a:rPr lang="en-GB" dirty="0"/>
              <a:t>Dilemma 1	</a:t>
            </a:r>
          </a:p>
        </p:txBody>
      </p:sp>
    </p:spTree>
    <p:extLst>
      <p:ext uri="{BB962C8B-B14F-4D97-AF65-F5344CB8AC3E}">
        <p14:creationId xmlns:p14="http://schemas.microsoft.com/office/powerpoint/2010/main" val="246251424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323528" y="1196752"/>
            <a:ext cx="8568952" cy="4857403"/>
          </a:xfrm>
        </p:spPr>
        <p:txBody>
          <a:bodyPr>
            <a:noAutofit/>
          </a:bodyPr>
          <a:lstStyle/>
          <a:p>
            <a:pPr>
              <a:spcBef>
                <a:spcPts val="0"/>
              </a:spcBef>
            </a:pPr>
            <a:r>
              <a:rPr lang="en-GB" sz="1800" b="0" i="1" dirty="0">
                <a:solidFill>
                  <a:schemeClr val="tx1"/>
                </a:solidFill>
              </a:rPr>
              <a:t>What can be done to influence and support suppliers/contractors in meeting international labour standards to the fullest extend permitted under national law?</a:t>
            </a:r>
          </a:p>
          <a:p>
            <a:pPr lvl="0">
              <a:spcBef>
                <a:spcPts val="0"/>
              </a:spcBef>
            </a:pPr>
            <a:endParaRPr lang="en-GB" sz="1800" b="0" dirty="0" smtClean="0">
              <a:solidFill>
                <a:schemeClr val="tx1"/>
              </a:solidFill>
            </a:endParaRPr>
          </a:p>
          <a:p>
            <a:pPr lvl="0">
              <a:spcBef>
                <a:spcPts val="0"/>
              </a:spcBef>
            </a:pPr>
            <a:r>
              <a:rPr lang="en-GB" sz="1800" dirty="0" smtClean="0">
                <a:solidFill>
                  <a:schemeClr val="tx1"/>
                </a:solidFill>
              </a:rPr>
              <a:t>Teaching/discussion points</a:t>
            </a:r>
            <a:endParaRPr lang="en-GB" sz="1800" dirty="0">
              <a:solidFill>
                <a:schemeClr val="tx1"/>
              </a:solidFill>
            </a:endParaRPr>
          </a:p>
          <a:p>
            <a:pPr marL="285750" lvl="0" indent="-285750">
              <a:spcBef>
                <a:spcPts val="600"/>
              </a:spcBef>
              <a:buFont typeface="Arial" panose="020B0604020202020204" pitchFamily="34" charset="0"/>
              <a:buChar char="•"/>
            </a:pPr>
            <a:endParaRPr lang="en-GB" sz="1300" b="0" dirty="0">
              <a:solidFill>
                <a:schemeClr val="tx1"/>
              </a:solidFill>
            </a:endParaRPr>
          </a:p>
          <a:p>
            <a:pPr marL="285750" lvl="0" indent="-285750">
              <a:spcBef>
                <a:spcPts val="600"/>
              </a:spcBef>
              <a:buFont typeface="Arial" panose="020B0604020202020204" pitchFamily="34" charset="0"/>
              <a:buChar char="•"/>
            </a:pPr>
            <a:r>
              <a:rPr lang="en-GB" sz="1800" b="0" dirty="0">
                <a:solidFill>
                  <a:schemeClr val="tx1"/>
                </a:solidFill>
              </a:rPr>
              <a:t>The company can use its leverage to discuss with the supplier why it is important and beneficial to respect the rights of workers to organise to the extent </a:t>
            </a:r>
            <a:r>
              <a:rPr lang="en-GB" sz="1800" b="0" dirty="0" smtClean="0">
                <a:solidFill>
                  <a:schemeClr val="tx1"/>
                </a:solidFill>
              </a:rPr>
              <a:t>permitted</a:t>
            </a:r>
            <a:endParaRPr lang="en-GB" sz="1800" b="0" dirty="0">
              <a:solidFill>
                <a:schemeClr val="tx1"/>
              </a:solidFill>
            </a:endParaRPr>
          </a:p>
          <a:p>
            <a:pPr marL="285750" lvl="0" indent="-285750">
              <a:spcBef>
                <a:spcPts val="600"/>
              </a:spcBef>
              <a:buFont typeface="Arial" panose="020B0604020202020204" pitchFamily="34" charset="0"/>
              <a:buChar char="•"/>
            </a:pPr>
            <a:r>
              <a:rPr lang="en-GB" sz="1800" b="0" dirty="0">
                <a:solidFill>
                  <a:schemeClr val="tx1"/>
                </a:solidFill>
              </a:rPr>
              <a:t>If trade unions are not allowed under national law, collective bargaining can be undertaken by any appointed representative that is genuinely representative of workers and their </a:t>
            </a:r>
            <a:r>
              <a:rPr lang="en-GB" sz="1800" b="0" dirty="0" smtClean="0">
                <a:solidFill>
                  <a:schemeClr val="tx1"/>
                </a:solidFill>
              </a:rPr>
              <a:t>interests</a:t>
            </a:r>
          </a:p>
          <a:p>
            <a:pPr marL="285750" lvl="0" indent="-285750">
              <a:spcBef>
                <a:spcPts val="600"/>
              </a:spcBef>
              <a:buFont typeface="Arial" panose="020B0604020202020204" pitchFamily="34" charset="0"/>
              <a:buChar char="•"/>
            </a:pPr>
            <a:r>
              <a:rPr lang="en-GB" sz="1800" b="0" dirty="0" smtClean="0">
                <a:solidFill>
                  <a:schemeClr val="tx1"/>
                </a:solidFill>
              </a:rPr>
              <a:t>Worth noting the alignment </a:t>
            </a:r>
            <a:r>
              <a:rPr lang="en-GB" sz="1800" b="0" dirty="0">
                <a:solidFill>
                  <a:schemeClr val="tx1"/>
                </a:solidFill>
              </a:rPr>
              <a:t>of business practice with the UNGPs. Guiding Principle 19 explains:</a:t>
            </a:r>
          </a:p>
          <a:p>
            <a:pPr lvl="0">
              <a:spcBef>
                <a:spcPts val="0"/>
              </a:spcBef>
            </a:pPr>
            <a:endParaRPr lang="en-GB" sz="1400" b="0" dirty="0">
              <a:solidFill>
                <a:schemeClr val="tx1"/>
              </a:solidFill>
            </a:endParaRPr>
          </a:p>
          <a:p>
            <a:pPr lvl="0">
              <a:spcBef>
                <a:spcPts val="0"/>
              </a:spcBef>
            </a:pPr>
            <a:r>
              <a:rPr lang="en-GB" sz="1400" b="0" i="1" dirty="0" smtClean="0">
                <a:solidFill>
                  <a:srgbClr val="002060"/>
                </a:solidFill>
              </a:rPr>
              <a:t>“If </a:t>
            </a:r>
            <a:r>
              <a:rPr lang="en-GB" sz="1400" b="0" i="1" dirty="0">
                <a:solidFill>
                  <a:srgbClr val="002060"/>
                </a:solidFill>
              </a:rPr>
              <a:t>the business enterprise has leverage to prevent or mitigate the adverse impact, it should </a:t>
            </a:r>
            <a:r>
              <a:rPr lang="en-GB" sz="1400" b="0" i="1" dirty="0" smtClean="0">
                <a:solidFill>
                  <a:srgbClr val="002060"/>
                </a:solidFill>
              </a:rPr>
              <a:t>exercise </a:t>
            </a:r>
            <a:r>
              <a:rPr lang="en-GB" sz="1400" b="0" i="1" dirty="0">
                <a:solidFill>
                  <a:srgbClr val="002060"/>
                </a:solidFill>
              </a:rPr>
              <a:t>it. And if it lacks leverage there may be ways for the enterprise to increase it. Leverage may be increased by, for example, offering capacity-building or other incentives to the related entity, or </a:t>
            </a:r>
            <a:r>
              <a:rPr lang="en-GB" sz="1400" b="0" i="1" dirty="0" smtClean="0">
                <a:solidFill>
                  <a:srgbClr val="002060"/>
                </a:solidFill>
              </a:rPr>
              <a:t>collaborating </a:t>
            </a:r>
            <a:r>
              <a:rPr lang="en-GB" sz="1400" b="0" i="1" dirty="0">
                <a:solidFill>
                  <a:srgbClr val="002060"/>
                </a:solidFill>
              </a:rPr>
              <a:t>with other actors. There are situations in which the enterprise lacks the leverage to prevent or mitigate adverse impacts and is unable to increase its leverage. Here, the enterprise should consider ending the relationship, taking into account credible assessments of potential adverse human rights impacts of doing so. Where the relationship is “crucial” to the enterprise, ending it raises further </a:t>
            </a:r>
            <a:r>
              <a:rPr lang="en-GB" sz="1400" b="0" i="1" dirty="0" smtClean="0">
                <a:solidFill>
                  <a:srgbClr val="002060"/>
                </a:solidFill>
              </a:rPr>
              <a:t>challenges.”</a:t>
            </a:r>
            <a:endParaRPr lang="en-GB" sz="1400" b="0" i="1" dirty="0">
              <a:solidFill>
                <a:srgbClr val="002060"/>
              </a:solidFill>
            </a:endParaRPr>
          </a:p>
          <a:p>
            <a:endParaRPr lang="en-GB" sz="1800" b="0" dirty="0">
              <a:solidFill>
                <a:schemeClr val="tx1"/>
              </a:solidFill>
            </a:endParaRPr>
          </a:p>
        </p:txBody>
      </p:sp>
      <p:sp>
        <p:nvSpPr>
          <p:cNvPr id="4" name="Slide Number Placeholder 3"/>
          <p:cNvSpPr>
            <a:spLocks noGrp="1"/>
          </p:cNvSpPr>
          <p:nvPr>
            <p:ph type="sldNum" sz="quarter" idx="12"/>
          </p:nvPr>
        </p:nvSpPr>
        <p:spPr/>
        <p:txBody>
          <a:bodyPr/>
          <a:lstStyle/>
          <a:p>
            <a:fld id="{7506CFD7-39A1-44FD-8624-064551C7AC90}" type="slidenum">
              <a:rPr lang="en-GB" smtClean="0"/>
              <a:pPr/>
              <a:t>52</a:t>
            </a:fld>
            <a:endParaRPr lang="en-GB" dirty="0"/>
          </a:p>
        </p:txBody>
      </p:sp>
      <p:sp>
        <p:nvSpPr>
          <p:cNvPr id="8" name="Title 7"/>
          <p:cNvSpPr>
            <a:spLocks noGrp="1"/>
          </p:cNvSpPr>
          <p:nvPr>
            <p:ph type="title"/>
          </p:nvPr>
        </p:nvSpPr>
        <p:spPr/>
        <p:txBody>
          <a:bodyPr/>
          <a:lstStyle/>
          <a:p>
            <a:r>
              <a:rPr lang="en-GB" dirty="0"/>
              <a:t>Dilemma </a:t>
            </a:r>
            <a:r>
              <a:rPr lang="en-GB" dirty="0" smtClean="0"/>
              <a:t>1 (cont.) </a:t>
            </a:r>
            <a:r>
              <a:rPr lang="en-GB" dirty="0"/>
              <a:t>	</a:t>
            </a:r>
          </a:p>
        </p:txBody>
      </p:sp>
    </p:spTree>
    <p:extLst>
      <p:ext uri="{BB962C8B-B14F-4D97-AF65-F5344CB8AC3E}">
        <p14:creationId xmlns:p14="http://schemas.microsoft.com/office/powerpoint/2010/main" val="286926142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solidFill>
                  <a:srgbClr val="FF0000"/>
                </a:solidFill>
              </a:rPr>
              <a:t>[INSERT COMPANY NAME] </a:t>
            </a:r>
            <a:r>
              <a:rPr lang="en-GB" b="0" dirty="0" smtClean="0">
                <a:solidFill>
                  <a:schemeClr val="tx1"/>
                </a:solidFill>
              </a:rPr>
              <a:t>is using contracted labour in the construction phase of an operation.  Many of the workers are immigrants. </a:t>
            </a:r>
          </a:p>
          <a:p>
            <a:pPr marL="342900" indent="-342900">
              <a:buFont typeface="Arial" panose="020B0604020202020204" pitchFamily="34" charset="0"/>
              <a:buChar char="•"/>
            </a:pPr>
            <a:r>
              <a:rPr lang="en-GB" b="0" dirty="0" smtClean="0">
                <a:solidFill>
                  <a:schemeClr val="tx1"/>
                </a:solidFill>
              </a:rPr>
              <a:t>How would you assess the potential risk?  </a:t>
            </a:r>
            <a:endParaRPr lang="en-GB" b="0" dirty="0">
              <a:solidFill>
                <a:schemeClr val="tx1"/>
              </a:solidFill>
            </a:endParaRPr>
          </a:p>
        </p:txBody>
      </p:sp>
      <p:sp>
        <p:nvSpPr>
          <p:cNvPr id="4" name="Slide Number Placeholder 3"/>
          <p:cNvSpPr>
            <a:spLocks noGrp="1"/>
          </p:cNvSpPr>
          <p:nvPr>
            <p:ph type="sldNum" sz="quarter" idx="12"/>
          </p:nvPr>
        </p:nvSpPr>
        <p:spPr/>
        <p:txBody>
          <a:bodyPr/>
          <a:lstStyle/>
          <a:p>
            <a:fld id="{7506CFD7-39A1-44FD-8624-064551C7AC90}" type="slidenum">
              <a:rPr lang="en-GB" smtClean="0"/>
              <a:pPr/>
              <a:t>53</a:t>
            </a:fld>
            <a:endParaRPr lang="en-GB" dirty="0"/>
          </a:p>
        </p:txBody>
      </p:sp>
      <p:sp>
        <p:nvSpPr>
          <p:cNvPr id="5" name="Title 4"/>
          <p:cNvSpPr>
            <a:spLocks noGrp="1"/>
          </p:cNvSpPr>
          <p:nvPr>
            <p:ph type="title"/>
          </p:nvPr>
        </p:nvSpPr>
        <p:spPr/>
        <p:txBody>
          <a:bodyPr/>
          <a:lstStyle/>
          <a:p>
            <a:r>
              <a:rPr lang="en-GB" dirty="0"/>
              <a:t>Dilemma 2</a:t>
            </a:r>
          </a:p>
        </p:txBody>
      </p:sp>
    </p:spTree>
    <p:extLst>
      <p:ext uri="{BB962C8B-B14F-4D97-AF65-F5344CB8AC3E}">
        <p14:creationId xmlns:p14="http://schemas.microsoft.com/office/powerpoint/2010/main" val="28335651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GB" b="0" i="1" dirty="0">
                <a:solidFill>
                  <a:schemeClr val="tx1"/>
                </a:solidFill>
              </a:rPr>
              <a:t>How would you assess the potential risk?  </a:t>
            </a:r>
          </a:p>
          <a:p>
            <a:endParaRPr lang="en-GB" b="0" dirty="0" smtClean="0">
              <a:solidFill>
                <a:schemeClr val="tx1"/>
              </a:solidFill>
            </a:endParaRPr>
          </a:p>
          <a:p>
            <a:r>
              <a:rPr lang="en-GB" dirty="0" smtClean="0">
                <a:solidFill>
                  <a:schemeClr val="tx1"/>
                </a:solidFill>
              </a:rPr>
              <a:t>Teaching/discussion </a:t>
            </a:r>
            <a:r>
              <a:rPr lang="en-GB" dirty="0">
                <a:solidFill>
                  <a:schemeClr val="tx1"/>
                </a:solidFill>
              </a:rPr>
              <a:t>points</a:t>
            </a:r>
          </a:p>
          <a:p>
            <a:endParaRPr lang="en-GB" sz="1600" b="0" dirty="0">
              <a:solidFill>
                <a:schemeClr val="tx1"/>
              </a:solidFill>
            </a:endParaRPr>
          </a:p>
          <a:p>
            <a:r>
              <a:rPr lang="en-GB" b="0" dirty="0">
                <a:solidFill>
                  <a:schemeClr val="tx1"/>
                </a:solidFill>
              </a:rPr>
              <a:t>It is important for companies to engage with suppliers to support their respect for human rights, including on freedom of association and collective bargaining, prohibition of underage workers, prohibition of </a:t>
            </a:r>
            <a:r>
              <a:rPr lang="en-GB" b="0" dirty="0" smtClean="0">
                <a:solidFill>
                  <a:schemeClr val="tx1"/>
                </a:solidFill>
              </a:rPr>
              <a:t>recruitment, </a:t>
            </a:r>
            <a:r>
              <a:rPr lang="en-GB" b="0" dirty="0">
                <a:solidFill>
                  <a:schemeClr val="tx1"/>
                </a:solidFill>
              </a:rPr>
              <a:t>use and practices of forced labour, prohibition of discrimination in hiring </a:t>
            </a:r>
            <a:r>
              <a:rPr lang="en-GB" b="0" dirty="0" smtClean="0">
                <a:solidFill>
                  <a:schemeClr val="tx1"/>
                </a:solidFill>
              </a:rPr>
              <a:t>practices and working </a:t>
            </a:r>
            <a:r>
              <a:rPr lang="en-GB" b="0" dirty="0">
                <a:solidFill>
                  <a:schemeClr val="tx1"/>
                </a:solidFill>
              </a:rPr>
              <a:t>conditions (e.g. health and safety).  Where there are potentially higher risk of these labour issues, such as with migrant work forces, there are existing company tools and processes that may help to assess risk</a:t>
            </a:r>
            <a:r>
              <a:rPr lang="en-GB" b="0" dirty="0" smtClean="0">
                <a:solidFill>
                  <a:schemeClr val="tx1"/>
                </a:solidFill>
              </a:rPr>
              <a:t>:</a:t>
            </a:r>
          </a:p>
          <a:p>
            <a:pPr marL="342900" indent="-342900">
              <a:spcBef>
                <a:spcPts val="600"/>
              </a:spcBef>
              <a:buFont typeface="Arial" panose="020B0604020202020204" pitchFamily="34" charset="0"/>
              <a:buChar char="•"/>
            </a:pPr>
            <a:endParaRPr lang="en-GB" b="0" dirty="0">
              <a:solidFill>
                <a:schemeClr val="tx1"/>
              </a:solidFill>
            </a:endParaRPr>
          </a:p>
          <a:p>
            <a:pPr marL="342900" indent="-342900">
              <a:spcBef>
                <a:spcPts val="600"/>
              </a:spcBef>
              <a:buFont typeface="Arial" panose="020B0604020202020204" pitchFamily="34" charset="0"/>
              <a:buChar char="•"/>
            </a:pPr>
            <a:r>
              <a:rPr lang="en-GB" b="0" dirty="0">
                <a:solidFill>
                  <a:schemeClr val="tx1"/>
                </a:solidFill>
              </a:rPr>
              <a:t>Compliance reviews with national laws and regulations</a:t>
            </a:r>
          </a:p>
          <a:p>
            <a:pPr marL="342900" indent="-342900">
              <a:spcBef>
                <a:spcPts val="600"/>
              </a:spcBef>
              <a:buFont typeface="Arial" panose="020B0604020202020204" pitchFamily="34" charset="0"/>
              <a:buChar char="•"/>
            </a:pPr>
            <a:r>
              <a:rPr lang="en-GB" b="0" dirty="0">
                <a:solidFill>
                  <a:schemeClr val="tx1"/>
                </a:solidFill>
              </a:rPr>
              <a:t>Periodic review of feedback from supplier engagement sessions and </a:t>
            </a:r>
            <a:r>
              <a:rPr lang="en-GB" b="0" dirty="0" smtClean="0">
                <a:solidFill>
                  <a:schemeClr val="tx1"/>
                </a:solidFill>
              </a:rPr>
              <a:t>forums </a:t>
            </a:r>
            <a:endParaRPr lang="en-GB" b="0" dirty="0">
              <a:solidFill>
                <a:schemeClr val="tx1"/>
              </a:solidFill>
            </a:endParaRPr>
          </a:p>
          <a:p>
            <a:pPr marL="342900" indent="-342900">
              <a:spcBef>
                <a:spcPts val="600"/>
              </a:spcBef>
              <a:buFont typeface="Arial" panose="020B0604020202020204" pitchFamily="34" charset="0"/>
              <a:buChar char="•"/>
            </a:pPr>
            <a:r>
              <a:rPr lang="en-GB" b="0" dirty="0">
                <a:solidFill>
                  <a:schemeClr val="tx1"/>
                </a:solidFill>
              </a:rPr>
              <a:t>Periodic audits of suppliers</a:t>
            </a:r>
          </a:p>
          <a:p>
            <a:pPr marL="342900" indent="-342900">
              <a:spcBef>
                <a:spcPts val="600"/>
              </a:spcBef>
              <a:buFont typeface="Arial" panose="020B0604020202020204" pitchFamily="34" charset="0"/>
              <a:buChar char="•"/>
            </a:pPr>
            <a:r>
              <a:rPr lang="en-GB" b="0" dirty="0">
                <a:solidFill>
                  <a:schemeClr val="tx1"/>
                </a:solidFill>
              </a:rPr>
              <a:t>Pre-qualification supplier screening processes</a:t>
            </a:r>
          </a:p>
          <a:p>
            <a:pPr marL="342900" indent="-342900">
              <a:spcBef>
                <a:spcPts val="600"/>
              </a:spcBef>
              <a:buFont typeface="Arial" panose="020B0604020202020204" pitchFamily="34" charset="0"/>
              <a:buChar char="•"/>
            </a:pPr>
            <a:r>
              <a:rPr lang="en-GB" b="0" dirty="0">
                <a:solidFill>
                  <a:schemeClr val="tx1"/>
                </a:solidFill>
              </a:rPr>
              <a:t>Periodic review of compliance with requirements in supplier </a:t>
            </a:r>
            <a:r>
              <a:rPr lang="en-GB" b="0" dirty="0" smtClean="0">
                <a:solidFill>
                  <a:schemeClr val="tx1"/>
                </a:solidFill>
              </a:rPr>
              <a:t>contracts</a:t>
            </a:r>
            <a:endParaRPr lang="en-GB" b="0" dirty="0">
              <a:solidFill>
                <a:schemeClr val="tx1"/>
              </a:solidFill>
            </a:endParaRPr>
          </a:p>
          <a:p>
            <a:endParaRPr lang="en-GB" b="0" dirty="0">
              <a:solidFill>
                <a:schemeClr val="tx1"/>
              </a:solidFill>
            </a:endParaRPr>
          </a:p>
        </p:txBody>
      </p:sp>
      <p:sp>
        <p:nvSpPr>
          <p:cNvPr id="4" name="Slide Number Placeholder 3"/>
          <p:cNvSpPr>
            <a:spLocks noGrp="1"/>
          </p:cNvSpPr>
          <p:nvPr>
            <p:ph type="sldNum" sz="quarter" idx="12"/>
          </p:nvPr>
        </p:nvSpPr>
        <p:spPr/>
        <p:txBody>
          <a:bodyPr/>
          <a:lstStyle/>
          <a:p>
            <a:fld id="{7506CFD7-39A1-44FD-8624-064551C7AC90}" type="slidenum">
              <a:rPr lang="en-GB" smtClean="0"/>
              <a:pPr/>
              <a:t>54</a:t>
            </a:fld>
            <a:endParaRPr lang="en-GB" dirty="0"/>
          </a:p>
        </p:txBody>
      </p:sp>
      <p:sp>
        <p:nvSpPr>
          <p:cNvPr id="5" name="Title 4"/>
          <p:cNvSpPr>
            <a:spLocks noGrp="1"/>
          </p:cNvSpPr>
          <p:nvPr>
            <p:ph type="title"/>
          </p:nvPr>
        </p:nvSpPr>
        <p:spPr/>
        <p:txBody>
          <a:bodyPr/>
          <a:lstStyle/>
          <a:p>
            <a:r>
              <a:rPr lang="en-GB" dirty="0"/>
              <a:t>Dilemma </a:t>
            </a:r>
            <a:r>
              <a:rPr lang="en-GB" dirty="0" smtClean="0"/>
              <a:t>2 (cont.)</a:t>
            </a:r>
            <a:endParaRPr lang="en-GB" dirty="0"/>
          </a:p>
        </p:txBody>
      </p:sp>
    </p:spTree>
    <p:extLst>
      <p:ext uri="{BB962C8B-B14F-4D97-AF65-F5344CB8AC3E}">
        <p14:creationId xmlns:p14="http://schemas.microsoft.com/office/powerpoint/2010/main" val="56893502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68760"/>
            <a:ext cx="6419056" cy="4857403"/>
          </a:xfrm>
        </p:spPr>
        <p:txBody>
          <a:bodyPr>
            <a:normAutofit fontScale="55000" lnSpcReduction="20000"/>
          </a:bodyPr>
          <a:lstStyle/>
          <a:p>
            <a:r>
              <a:rPr lang="en-GB" dirty="0" smtClean="0">
                <a:solidFill>
                  <a:schemeClr val="tx1"/>
                </a:solidFill>
              </a:rPr>
              <a:t>IPIECA</a:t>
            </a:r>
            <a:endParaRPr lang="en-GB" dirty="0">
              <a:solidFill>
                <a:schemeClr val="tx1"/>
              </a:solidFill>
            </a:endParaRPr>
          </a:p>
          <a:p>
            <a:r>
              <a:rPr lang="en-GB" b="0" dirty="0">
                <a:solidFill>
                  <a:schemeClr val="tx1"/>
                </a:solidFill>
              </a:rPr>
              <a:t>Indigenous Peoples and the oil and gas industry: context, issues and emerging good practice</a:t>
            </a:r>
          </a:p>
          <a:p>
            <a:r>
              <a:rPr lang="en-GB" b="0" dirty="0">
                <a:solidFill>
                  <a:schemeClr val="tx1"/>
                </a:solidFill>
              </a:rPr>
              <a:t>Guide to successful, sustainable social investment for the oil and gas industry</a:t>
            </a:r>
          </a:p>
          <a:p>
            <a:r>
              <a:rPr lang="en-GB" b="0" dirty="0">
                <a:solidFill>
                  <a:schemeClr val="tx1"/>
                </a:solidFill>
              </a:rPr>
              <a:t>Voluntary Principles on Security and Human Rights: Implementation Guidance Tool</a:t>
            </a:r>
          </a:p>
          <a:p>
            <a:r>
              <a:rPr lang="en-GB" b="0" dirty="0">
                <a:solidFill>
                  <a:schemeClr val="tx1"/>
                </a:solidFill>
              </a:rPr>
              <a:t>A guide to social impact assessment in the oil and gas </a:t>
            </a:r>
            <a:r>
              <a:rPr lang="en-GB" b="0" dirty="0" smtClean="0">
                <a:solidFill>
                  <a:schemeClr val="tx1"/>
                </a:solidFill>
              </a:rPr>
              <a:t>industry</a:t>
            </a:r>
          </a:p>
          <a:p>
            <a:r>
              <a:rPr lang="en-GB" dirty="0" smtClean="0">
                <a:hlinkClick r:id="rId2"/>
              </a:rPr>
              <a:t>www.ipieca.org</a:t>
            </a:r>
            <a:r>
              <a:rPr lang="en-GB" dirty="0" smtClean="0"/>
              <a:t> </a:t>
            </a:r>
            <a:endParaRPr lang="en-GB" dirty="0"/>
          </a:p>
          <a:p>
            <a:endParaRPr lang="en-GB" b="0" dirty="0"/>
          </a:p>
          <a:p>
            <a:r>
              <a:rPr lang="en-GB" dirty="0">
                <a:solidFill>
                  <a:schemeClr val="tx1"/>
                </a:solidFill>
              </a:rPr>
              <a:t>External </a:t>
            </a:r>
          </a:p>
          <a:p>
            <a:pPr marL="342900" indent="-342900">
              <a:buFont typeface="Arial" panose="020B0604020202020204" pitchFamily="34" charset="0"/>
              <a:buChar char="•"/>
            </a:pPr>
            <a:r>
              <a:rPr lang="en-GB" b="0" dirty="0">
                <a:solidFill>
                  <a:schemeClr val="tx1"/>
                </a:solidFill>
              </a:rPr>
              <a:t>Voluntary Principles on Security and Human </a:t>
            </a:r>
            <a:r>
              <a:rPr lang="en-GB" b="0" dirty="0" smtClean="0">
                <a:solidFill>
                  <a:schemeClr val="tx1"/>
                </a:solidFill>
              </a:rPr>
              <a:t>Rights</a:t>
            </a:r>
          </a:p>
          <a:p>
            <a:pPr marL="457200" lvl="1" indent="0">
              <a:buNone/>
            </a:pPr>
            <a:r>
              <a:rPr lang="en-GB" dirty="0" smtClean="0">
                <a:hlinkClick r:id="rId3"/>
              </a:rPr>
              <a:t>http</a:t>
            </a:r>
            <a:r>
              <a:rPr lang="en-GB" dirty="0">
                <a:hlinkClick r:id="rId3"/>
              </a:rPr>
              <a:t>://</a:t>
            </a:r>
            <a:r>
              <a:rPr lang="en-GB" dirty="0" smtClean="0">
                <a:hlinkClick r:id="rId3"/>
              </a:rPr>
              <a:t>voluntaryprinciples.org</a:t>
            </a:r>
            <a:r>
              <a:rPr lang="en-GB" dirty="0" smtClean="0"/>
              <a:t> </a:t>
            </a:r>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b="0" dirty="0">
                <a:solidFill>
                  <a:schemeClr val="tx1"/>
                </a:solidFill>
              </a:rPr>
              <a:t>International Finance Corporation (IFC) Performance </a:t>
            </a:r>
            <a:r>
              <a:rPr lang="en-GB" b="0" dirty="0" smtClean="0">
                <a:solidFill>
                  <a:schemeClr val="tx1"/>
                </a:solidFill>
              </a:rPr>
              <a:t>Standards</a:t>
            </a:r>
          </a:p>
          <a:p>
            <a:pPr marL="457200" lvl="1" indent="0">
              <a:buNone/>
            </a:pPr>
            <a:r>
              <a:rPr lang="en-GB" dirty="0">
                <a:hlinkClick r:id="rId4"/>
              </a:rPr>
              <a:t>http://</a:t>
            </a:r>
            <a:r>
              <a:rPr lang="en-GB" dirty="0" smtClean="0">
                <a:hlinkClick r:id="rId4"/>
              </a:rPr>
              <a:t>www1.ifc.org/wps/wcm/connect/topics_ext_content/ifc_external_corporate_site/ifc+sustainability/publications/publications_handbook_pps</a:t>
            </a:r>
            <a:r>
              <a:rPr lang="en-GB" dirty="0" smtClean="0"/>
              <a:t> </a:t>
            </a:r>
            <a:endParaRPr lang="en-GB" dirty="0"/>
          </a:p>
          <a:p>
            <a:pPr marL="342900" indent="-342900">
              <a:buFont typeface="Arial" panose="020B0604020202020204" pitchFamily="34" charset="0"/>
              <a:buChar char="•"/>
            </a:pPr>
            <a:endParaRPr lang="en-GB" b="0" dirty="0"/>
          </a:p>
          <a:p>
            <a:pPr marL="342900" indent="-342900">
              <a:buFont typeface="Arial" panose="020B0604020202020204" pitchFamily="34" charset="0"/>
              <a:buChar char="•"/>
            </a:pPr>
            <a:r>
              <a:rPr lang="en-GB" b="0" dirty="0">
                <a:solidFill>
                  <a:schemeClr val="tx1"/>
                </a:solidFill>
              </a:rPr>
              <a:t>United Nations Guiding Principles on Business and Human Rights</a:t>
            </a:r>
          </a:p>
          <a:p>
            <a:pPr marL="457200" lvl="1" indent="0">
              <a:buNone/>
            </a:pPr>
            <a:r>
              <a:rPr lang="en-GB" dirty="0">
                <a:hlinkClick r:id="rId5"/>
              </a:rPr>
              <a:t>http://</a:t>
            </a:r>
            <a:r>
              <a:rPr lang="en-GB" dirty="0" smtClean="0">
                <a:hlinkClick r:id="rId5"/>
              </a:rPr>
              <a:t>www.ohchr.org/documents/issues/business/A.HRC.17.31.pdf</a:t>
            </a:r>
            <a:r>
              <a:rPr lang="en-GB" dirty="0" smtClean="0"/>
              <a:t> </a:t>
            </a:r>
            <a:endParaRPr lang="en-GB" dirty="0"/>
          </a:p>
          <a:p>
            <a:pPr marL="342900" indent="-342900">
              <a:buFont typeface="Arial" panose="020B0604020202020204" pitchFamily="34" charset="0"/>
              <a:buChar char="•"/>
            </a:pPr>
            <a:endParaRPr lang="en-GB" b="0" dirty="0"/>
          </a:p>
          <a:p>
            <a:pPr marL="342900" indent="-342900">
              <a:buFont typeface="Arial" panose="020B0604020202020204" pitchFamily="34" charset="0"/>
              <a:buChar char="•"/>
            </a:pPr>
            <a:r>
              <a:rPr lang="en-GB" b="0" dirty="0">
                <a:solidFill>
                  <a:schemeClr val="tx1"/>
                </a:solidFill>
              </a:rPr>
              <a:t>International labour Organization Core </a:t>
            </a:r>
            <a:r>
              <a:rPr lang="en-GB" b="0" dirty="0" smtClean="0">
                <a:solidFill>
                  <a:schemeClr val="tx1"/>
                </a:solidFill>
              </a:rPr>
              <a:t>Labour </a:t>
            </a:r>
            <a:r>
              <a:rPr lang="en-GB" b="0" dirty="0">
                <a:solidFill>
                  <a:schemeClr val="tx1"/>
                </a:solidFill>
              </a:rPr>
              <a:t>Standards</a:t>
            </a:r>
          </a:p>
          <a:p>
            <a:pPr marL="457200" lvl="1" indent="0">
              <a:buNone/>
            </a:pPr>
            <a:r>
              <a:rPr lang="en-GB" dirty="0">
                <a:hlinkClick r:id="rId6"/>
              </a:rPr>
              <a:t>http://www.ilo.org/global/standards/subjects-covered-by-international-labour-standards/lang--</a:t>
            </a:r>
            <a:r>
              <a:rPr lang="en-GB" dirty="0" smtClean="0">
                <a:hlinkClick r:id="rId6"/>
              </a:rPr>
              <a:t>en/index.htm</a:t>
            </a:r>
            <a:endParaRPr lang="en-GB" dirty="0" smtClean="0"/>
          </a:p>
          <a:p>
            <a:pPr marL="342900" indent="-342900">
              <a:buFont typeface="Arial" panose="020B0604020202020204" pitchFamily="34" charset="0"/>
              <a:buChar char="•"/>
            </a:pPr>
            <a:endParaRPr lang="en-GB" dirty="0">
              <a:solidFill>
                <a:srgbClr val="FF0000"/>
              </a:solidFill>
            </a:endParaRPr>
          </a:p>
          <a:p>
            <a:pPr marL="342900" indent="-342900">
              <a:buFont typeface="Arial" panose="020B0604020202020204" pitchFamily="34" charset="0"/>
              <a:buChar char="•"/>
            </a:pPr>
            <a:r>
              <a:rPr lang="en-GB" b="0" dirty="0" smtClean="0">
                <a:solidFill>
                  <a:schemeClr val="tx1"/>
                </a:solidFill>
              </a:rPr>
              <a:t>International Labour Organization “Helpdesk </a:t>
            </a:r>
            <a:r>
              <a:rPr lang="en-GB" b="0" dirty="0">
                <a:solidFill>
                  <a:schemeClr val="tx1"/>
                </a:solidFill>
              </a:rPr>
              <a:t>for Business, the one-stop shop for company managers and workers on how to better align business operations with international labour standards and build good industrial relations</a:t>
            </a:r>
            <a:r>
              <a:rPr lang="en-GB" b="0" dirty="0" smtClean="0">
                <a:solidFill>
                  <a:schemeClr val="tx1"/>
                </a:solidFill>
              </a:rPr>
              <a:t>”</a:t>
            </a:r>
          </a:p>
          <a:p>
            <a:pPr marL="457200" lvl="1" indent="0">
              <a:buNone/>
            </a:pPr>
            <a:r>
              <a:rPr lang="en-GB" dirty="0" smtClean="0">
                <a:solidFill>
                  <a:schemeClr val="accent1"/>
                </a:solidFill>
                <a:hlinkClick r:id="rId7"/>
              </a:rPr>
              <a:t>http</a:t>
            </a:r>
            <a:r>
              <a:rPr lang="en-GB" dirty="0">
                <a:solidFill>
                  <a:schemeClr val="accent1"/>
                </a:solidFill>
                <a:hlinkClick r:id="rId7"/>
              </a:rPr>
              <a:t>://www.ilo.org/empent/areas/business-helpdesk/lang--</a:t>
            </a:r>
            <a:r>
              <a:rPr lang="en-GB" dirty="0" smtClean="0">
                <a:solidFill>
                  <a:schemeClr val="accent1"/>
                </a:solidFill>
                <a:hlinkClick r:id="rId7"/>
              </a:rPr>
              <a:t>en/index.htm</a:t>
            </a:r>
            <a:r>
              <a:rPr lang="en-GB" dirty="0" smtClean="0">
                <a:solidFill>
                  <a:schemeClr val="accent1"/>
                </a:solidFill>
              </a:rPr>
              <a:t> </a:t>
            </a:r>
            <a:endParaRPr lang="en-GB" dirty="0">
              <a:solidFill>
                <a:schemeClr val="accent1"/>
              </a:solidFill>
            </a:endParaRPr>
          </a:p>
          <a:p>
            <a:endParaRPr lang="en-GB" dirty="0"/>
          </a:p>
        </p:txBody>
      </p:sp>
      <p:sp>
        <p:nvSpPr>
          <p:cNvPr id="3" name="Date Placeholder 2"/>
          <p:cNvSpPr>
            <a:spLocks noGrp="1"/>
          </p:cNvSpPr>
          <p:nvPr>
            <p:ph type="dt" sz="half" idx="10"/>
          </p:nvPr>
        </p:nvSpPr>
        <p:spPr/>
        <p:txBody>
          <a:bodyPr/>
          <a:lstStyle/>
          <a:p>
            <a:r>
              <a:rPr lang="en-US" dirty="0" smtClean="0"/>
              <a:t>Thursday, 02 May 2013</a:t>
            </a:r>
            <a:endParaRPr lang="en-GB" dirty="0"/>
          </a:p>
        </p:txBody>
      </p:sp>
      <p:sp>
        <p:nvSpPr>
          <p:cNvPr id="4" name="Slide Number Placeholder 3"/>
          <p:cNvSpPr>
            <a:spLocks noGrp="1"/>
          </p:cNvSpPr>
          <p:nvPr>
            <p:ph type="sldNum" sz="quarter" idx="12"/>
          </p:nvPr>
        </p:nvSpPr>
        <p:spPr/>
        <p:txBody>
          <a:bodyPr/>
          <a:lstStyle/>
          <a:p>
            <a:fld id="{7506CFD7-39A1-44FD-8624-064551C7AC90}" type="slidenum">
              <a:rPr lang="en-GB" smtClean="0"/>
              <a:pPr/>
              <a:t>55</a:t>
            </a:fld>
            <a:endParaRPr lang="en-GB" dirty="0"/>
          </a:p>
        </p:txBody>
      </p:sp>
      <p:sp>
        <p:nvSpPr>
          <p:cNvPr id="5" name="Title 4"/>
          <p:cNvSpPr>
            <a:spLocks noGrp="1"/>
          </p:cNvSpPr>
          <p:nvPr>
            <p:ph type="title"/>
          </p:nvPr>
        </p:nvSpPr>
        <p:spPr/>
        <p:txBody>
          <a:bodyPr/>
          <a:lstStyle/>
          <a:p>
            <a:r>
              <a:rPr lang="en-GB" dirty="0"/>
              <a:t>External Resources</a:t>
            </a:r>
          </a:p>
        </p:txBody>
      </p:sp>
      <p:pic>
        <p:nvPicPr>
          <p:cNvPr id="5122"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1261" t="5911" r="32175" b="1978"/>
          <a:stretch/>
        </p:blipFill>
        <p:spPr bwMode="auto">
          <a:xfrm>
            <a:off x="6948264" y="1261934"/>
            <a:ext cx="1965521" cy="27851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9522" t="6358" r="30297" b="4715"/>
          <a:stretch/>
        </p:blipFill>
        <p:spPr bwMode="auto">
          <a:xfrm>
            <a:off x="6935816" y="4077917"/>
            <a:ext cx="1976717" cy="24608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91186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196752"/>
            <a:ext cx="8363272" cy="5184576"/>
          </a:xfrm>
        </p:spPr>
        <p:txBody>
          <a:bodyPr>
            <a:normAutofit fontScale="62500" lnSpcReduction="20000"/>
          </a:bodyPr>
          <a:lstStyle/>
          <a:p>
            <a:r>
              <a:rPr lang="en-GB" dirty="0"/>
              <a:t>Governments have the primary duty to protect and ensure the fulfilment of human rights. </a:t>
            </a:r>
            <a:endParaRPr lang="en-GB" dirty="0" smtClean="0"/>
          </a:p>
          <a:p>
            <a:endParaRPr lang="en-GB" dirty="0"/>
          </a:p>
          <a:p>
            <a:r>
              <a:rPr lang="en-GB" dirty="0"/>
              <a:t>Governments have the ability to implement and enforce local laws that protect human rights. </a:t>
            </a:r>
            <a:endParaRPr lang="en-GB" dirty="0" smtClean="0"/>
          </a:p>
          <a:p>
            <a:endParaRPr lang="en-GB" dirty="0"/>
          </a:p>
          <a:p>
            <a:r>
              <a:rPr lang="en-GB" dirty="0"/>
              <a:t>Companies have a responsibility to respect human rights</a:t>
            </a:r>
            <a:r>
              <a:rPr lang="en-GB" dirty="0" smtClean="0"/>
              <a:t>.</a:t>
            </a:r>
          </a:p>
          <a:p>
            <a:endParaRPr lang="en-GB" dirty="0"/>
          </a:p>
          <a:p>
            <a:r>
              <a:rPr lang="en-GB" dirty="0"/>
              <a:t>Complying with applicable laws and regulations</a:t>
            </a:r>
            <a:r>
              <a:rPr lang="en-GB" dirty="0" smtClean="0"/>
              <a:t>.</a:t>
            </a:r>
          </a:p>
          <a:p>
            <a:endParaRPr lang="en-GB" dirty="0"/>
          </a:p>
          <a:p>
            <a:r>
              <a:rPr lang="en-GB" dirty="0"/>
              <a:t>Having a due diligence process in place to manage potential human rights issues and impacts from company operations – either directly or indirectly through involvement with third parties (e.g. suppliers</a:t>
            </a:r>
            <a:r>
              <a:rPr lang="en-GB" dirty="0" smtClean="0"/>
              <a:t>).</a:t>
            </a:r>
          </a:p>
          <a:p>
            <a:endParaRPr lang="en-GB" dirty="0"/>
          </a:p>
          <a:p>
            <a:r>
              <a:rPr lang="en-GB" dirty="0"/>
              <a:t>Governments and companies should provide access to remedies</a:t>
            </a:r>
            <a:r>
              <a:rPr lang="en-GB" dirty="0" smtClean="0"/>
              <a:t>.</a:t>
            </a:r>
          </a:p>
          <a:p>
            <a:endParaRPr lang="en-GB" dirty="0"/>
          </a:p>
          <a:p>
            <a:r>
              <a:rPr lang="en-GB" dirty="0"/>
              <a:t>Governments should provide effective and appropriate judicial (e.g. courts) and non-judicial mechanisms for stakeholders to access remedies related to business and human rights-related harm. </a:t>
            </a:r>
            <a:endParaRPr lang="en-GB" dirty="0" smtClean="0"/>
          </a:p>
          <a:p>
            <a:endParaRPr lang="en-GB" dirty="0"/>
          </a:p>
          <a:p>
            <a:r>
              <a:rPr lang="en-GB" dirty="0"/>
              <a:t>It is recommended that companies provide stakeholders (e.g. communities) access to channels to raise human rights-related grievances related to company operations and remedies. </a:t>
            </a:r>
          </a:p>
        </p:txBody>
      </p:sp>
      <p:sp>
        <p:nvSpPr>
          <p:cNvPr id="3" name="Date Placeholder 2"/>
          <p:cNvSpPr>
            <a:spLocks noGrp="1"/>
          </p:cNvSpPr>
          <p:nvPr>
            <p:ph type="dt" sz="half" idx="10"/>
          </p:nvPr>
        </p:nvSpPr>
        <p:spPr/>
        <p:txBody>
          <a:bodyPr/>
          <a:lstStyle/>
          <a:p>
            <a:r>
              <a:rPr lang="en-US" smtClean="0"/>
              <a:t>Thursday, 02 May 2013</a:t>
            </a:r>
            <a:endParaRPr lang="en-GB" dirty="0"/>
          </a:p>
        </p:txBody>
      </p:sp>
      <p:sp>
        <p:nvSpPr>
          <p:cNvPr id="4" name="Slide Number Placeholder 3"/>
          <p:cNvSpPr>
            <a:spLocks noGrp="1"/>
          </p:cNvSpPr>
          <p:nvPr>
            <p:ph type="sldNum" sz="quarter" idx="12"/>
          </p:nvPr>
        </p:nvSpPr>
        <p:spPr/>
        <p:txBody>
          <a:bodyPr/>
          <a:lstStyle/>
          <a:p>
            <a:fld id="{7506CFD7-39A1-44FD-8624-064551C7AC90}" type="slidenum">
              <a:rPr lang="en-GB" smtClean="0"/>
              <a:pPr/>
              <a:t>6</a:t>
            </a:fld>
            <a:endParaRPr lang="en-GB" dirty="0"/>
          </a:p>
        </p:txBody>
      </p:sp>
      <p:sp>
        <p:nvSpPr>
          <p:cNvPr id="5" name="Title 4"/>
          <p:cNvSpPr>
            <a:spLocks noGrp="1"/>
          </p:cNvSpPr>
          <p:nvPr>
            <p:ph type="title"/>
          </p:nvPr>
        </p:nvSpPr>
        <p:spPr/>
        <p:txBody>
          <a:bodyPr/>
          <a:lstStyle/>
          <a:p>
            <a:r>
              <a:rPr lang="en-GB" dirty="0"/>
              <a:t>Who is responsible for protecting human rights? </a:t>
            </a:r>
          </a:p>
        </p:txBody>
      </p:sp>
    </p:spTree>
    <p:extLst>
      <p:ext uri="{BB962C8B-B14F-4D97-AF65-F5344CB8AC3E}">
        <p14:creationId xmlns:p14="http://schemas.microsoft.com/office/powerpoint/2010/main" val="24629402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Thursday, 02 May 2013</a:t>
            </a:r>
            <a:endParaRPr lang="en-GB" dirty="0"/>
          </a:p>
        </p:txBody>
      </p:sp>
      <p:sp>
        <p:nvSpPr>
          <p:cNvPr id="4" name="Slide Number Placeholder 3"/>
          <p:cNvSpPr>
            <a:spLocks noGrp="1"/>
          </p:cNvSpPr>
          <p:nvPr>
            <p:ph type="sldNum" sz="quarter" idx="12"/>
          </p:nvPr>
        </p:nvSpPr>
        <p:spPr/>
        <p:txBody>
          <a:bodyPr/>
          <a:lstStyle/>
          <a:p>
            <a:fld id="{7506CFD7-39A1-44FD-8624-064551C7AC90}" type="slidenum">
              <a:rPr lang="en-GB" smtClean="0"/>
              <a:pPr/>
              <a:t>7</a:t>
            </a:fld>
            <a:endParaRPr lang="en-GB" dirty="0"/>
          </a:p>
        </p:txBody>
      </p:sp>
      <p:sp>
        <p:nvSpPr>
          <p:cNvPr id="5" name="Title 4"/>
          <p:cNvSpPr>
            <a:spLocks noGrp="1"/>
          </p:cNvSpPr>
          <p:nvPr>
            <p:ph type="title"/>
          </p:nvPr>
        </p:nvSpPr>
        <p:spPr>
          <a:xfrm>
            <a:off x="457200" y="298430"/>
            <a:ext cx="5554960" cy="504825"/>
          </a:xfrm>
        </p:spPr>
        <p:txBody>
          <a:bodyPr anchor="t" anchorCtr="0">
            <a:noAutofit/>
          </a:bodyPr>
          <a:lstStyle/>
          <a:p>
            <a:r>
              <a:rPr lang="en-GB" sz="2200" dirty="0"/>
              <a:t>What are the business </a:t>
            </a:r>
            <a:r>
              <a:rPr lang="en-GB" sz="2200" dirty="0" smtClean="0"/>
              <a:t>reasons </a:t>
            </a:r>
            <a:r>
              <a:rPr lang="en-GB" sz="2200" dirty="0"/>
              <a:t>for respecting human rights? </a:t>
            </a:r>
          </a:p>
        </p:txBody>
      </p:sp>
      <p:pic>
        <p:nvPicPr>
          <p:cNvPr id="1027" name="Picture 3" descr="C:\Users\BartZ\Desktop\PP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2636912"/>
            <a:ext cx="1908224" cy="1908224"/>
          </a:xfrm>
          <a:prstGeom prst="ellipse">
            <a:avLst/>
          </a:prstGeom>
          <a:ln w="12700" cap="rnd">
            <a:solidFill>
              <a:schemeClr val="accent1">
                <a:lumMod val="40000"/>
                <a:lumOff val="6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467544" y="1340768"/>
            <a:ext cx="5554960" cy="4857403"/>
          </a:xfrm>
        </p:spPr>
        <p:txBody>
          <a:bodyPr>
            <a:normAutofit fontScale="92500" lnSpcReduction="10000"/>
          </a:bodyPr>
          <a:lstStyle/>
          <a:p>
            <a:pPr lvl="0"/>
            <a:r>
              <a:rPr lang="en-GB" dirty="0"/>
              <a:t>Protects people and assets. </a:t>
            </a:r>
          </a:p>
          <a:p>
            <a:pPr lvl="0"/>
            <a:endParaRPr lang="en-GB" dirty="0" smtClean="0"/>
          </a:p>
          <a:p>
            <a:pPr lvl="0"/>
            <a:r>
              <a:rPr lang="en-GB" dirty="0" smtClean="0"/>
              <a:t>Prevents </a:t>
            </a:r>
            <a:r>
              <a:rPr lang="en-GB" dirty="0"/>
              <a:t>disruptions to business operations.</a:t>
            </a:r>
          </a:p>
          <a:p>
            <a:pPr lvl="0"/>
            <a:endParaRPr lang="en-GB" dirty="0" smtClean="0"/>
          </a:p>
          <a:p>
            <a:pPr lvl="0"/>
            <a:r>
              <a:rPr lang="en-GB" dirty="0" smtClean="0"/>
              <a:t>Contributes </a:t>
            </a:r>
            <a:r>
              <a:rPr lang="en-GB" dirty="0"/>
              <a:t>to stable operating environments. </a:t>
            </a:r>
          </a:p>
          <a:p>
            <a:pPr lvl="0"/>
            <a:endParaRPr lang="en-GB" dirty="0" smtClean="0"/>
          </a:p>
          <a:p>
            <a:pPr lvl="0"/>
            <a:r>
              <a:rPr lang="en-GB" dirty="0" smtClean="0"/>
              <a:t>Maintains </a:t>
            </a:r>
            <a:r>
              <a:rPr lang="en-GB" dirty="0"/>
              <a:t>positive relationships with the government, communities, and other key stakeholders. </a:t>
            </a:r>
          </a:p>
          <a:p>
            <a:pPr lvl="0"/>
            <a:endParaRPr lang="en-GB" dirty="0" smtClean="0"/>
          </a:p>
          <a:p>
            <a:pPr lvl="0"/>
            <a:r>
              <a:rPr lang="en-GB" dirty="0" smtClean="0"/>
              <a:t>Recruitment </a:t>
            </a:r>
            <a:r>
              <a:rPr lang="en-GB" dirty="0"/>
              <a:t>and retention of employees.</a:t>
            </a:r>
          </a:p>
          <a:p>
            <a:pPr lvl="0"/>
            <a:endParaRPr lang="en-GB" dirty="0" smtClean="0"/>
          </a:p>
          <a:p>
            <a:pPr lvl="0"/>
            <a:r>
              <a:rPr lang="en-GB" dirty="0" smtClean="0"/>
              <a:t>Enhances </a:t>
            </a:r>
            <a:r>
              <a:rPr lang="en-GB" dirty="0"/>
              <a:t>company reputation. </a:t>
            </a:r>
          </a:p>
          <a:p>
            <a:endParaRPr lang="en-GB" dirty="0"/>
          </a:p>
        </p:txBody>
      </p:sp>
    </p:spTree>
    <p:extLst>
      <p:ext uri="{BB962C8B-B14F-4D97-AF65-F5344CB8AC3E}">
        <p14:creationId xmlns:p14="http://schemas.microsoft.com/office/powerpoint/2010/main" val="37987709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88840"/>
            <a:ext cx="5266928" cy="3312368"/>
          </a:xfrm>
        </p:spPr>
        <p:txBody>
          <a:bodyPr>
            <a:normAutofit/>
          </a:bodyPr>
          <a:lstStyle/>
          <a:p>
            <a:r>
              <a:rPr lang="en-GB" dirty="0"/>
              <a:t>Insert high level company expectations</a:t>
            </a:r>
          </a:p>
          <a:p>
            <a:endParaRPr lang="en-GB" dirty="0" smtClean="0"/>
          </a:p>
          <a:p>
            <a:r>
              <a:rPr lang="en-GB" dirty="0" smtClean="0"/>
              <a:t>Potential </a:t>
            </a:r>
            <a:r>
              <a:rPr lang="en-GB" dirty="0"/>
              <a:t>Examples: </a:t>
            </a:r>
          </a:p>
          <a:p>
            <a:pPr marL="1085850" lvl="1" indent="-342900"/>
            <a:r>
              <a:rPr lang="en-GB" dirty="0"/>
              <a:t>Human Rights policy</a:t>
            </a:r>
          </a:p>
          <a:p>
            <a:pPr marL="1085850" lvl="1" indent="-342900"/>
            <a:r>
              <a:rPr lang="en-GB" dirty="0"/>
              <a:t>CSR policy</a:t>
            </a:r>
          </a:p>
          <a:p>
            <a:pPr marL="1085850" lvl="1" indent="-342900"/>
            <a:r>
              <a:rPr lang="en-GB" dirty="0"/>
              <a:t>Human Rights statement</a:t>
            </a:r>
          </a:p>
          <a:p>
            <a:pPr marL="1085850" lvl="1" indent="-342900"/>
            <a:r>
              <a:rPr lang="en-GB" dirty="0"/>
              <a:t>Company ‘code of conduct’</a:t>
            </a:r>
          </a:p>
          <a:p>
            <a:endParaRPr lang="en-GB" dirty="0"/>
          </a:p>
        </p:txBody>
      </p:sp>
      <p:sp>
        <p:nvSpPr>
          <p:cNvPr id="3" name="Date Placeholder 2"/>
          <p:cNvSpPr>
            <a:spLocks noGrp="1"/>
          </p:cNvSpPr>
          <p:nvPr>
            <p:ph type="dt" sz="half" idx="10"/>
          </p:nvPr>
        </p:nvSpPr>
        <p:spPr/>
        <p:txBody>
          <a:bodyPr/>
          <a:lstStyle/>
          <a:p>
            <a:r>
              <a:rPr lang="en-US" smtClean="0"/>
              <a:t>Thursday, 02 May 2013</a:t>
            </a:r>
            <a:endParaRPr lang="en-GB" dirty="0"/>
          </a:p>
        </p:txBody>
      </p:sp>
      <p:sp>
        <p:nvSpPr>
          <p:cNvPr id="4" name="Slide Number Placeholder 3"/>
          <p:cNvSpPr>
            <a:spLocks noGrp="1"/>
          </p:cNvSpPr>
          <p:nvPr>
            <p:ph type="sldNum" sz="quarter" idx="12"/>
          </p:nvPr>
        </p:nvSpPr>
        <p:spPr/>
        <p:txBody>
          <a:bodyPr/>
          <a:lstStyle/>
          <a:p>
            <a:fld id="{7506CFD7-39A1-44FD-8624-064551C7AC90}" type="slidenum">
              <a:rPr lang="en-GB" smtClean="0"/>
              <a:pPr/>
              <a:t>8</a:t>
            </a:fld>
            <a:endParaRPr lang="en-GB" dirty="0"/>
          </a:p>
        </p:txBody>
      </p:sp>
      <p:sp>
        <p:nvSpPr>
          <p:cNvPr id="5" name="Title 4"/>
          <p:cNvSpPr>
            <a:spLocks noGrp="1"/>
          </p:cNvSpPr>
          <p:nvPr>
            <p:ph type="title"/>
          </p:nvPr>
        </p:nvSpPr>
        <p:spPr>
          <a:xfrm>
            <a:off x="457200" y="298430"/>
            <a:ext cx="6419056" cy="504825"/>
          </a:xfrm>
        </p:spPr>
        <p:txBody>
          <a:bodyPr/>
          <a:lstStyle/>
          <a:p>
            <a:r>
              <a:rPr lang="en-GB" sz="2200" cap="all" dirty="0"/>
              <a:t>[insert company name] </a:t>
            </a:r>
            <a:r>
              <a:rPr lang="en-GB" sz="2200" dirty="0"/>
              <a:t>expectations regarding human rights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7429" y="2780928"/>
            <a:ext cx="3376571" cy="4077072"/>
          </a:xfrm>
          <a:prstGeom prst="rect">
            <a:avLst/>
          </a:prstGeom>
        </p:spPr>
      </p:pic>
    </p:spTree>
    <p:extLst>
      <p:ext uri="{BB962C8B-B14F-4D97-AF65-F5344CB8AC3E}">
        <p14:creationId xmlns:p14="http://schemas.microsoft.com/office/powerpoint/2010/main" val="9401854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GB" dirty="0" smtClean="0"/>
              <a:t>Part 2</a:t>
            </a:r>
            <a:endParaRPr lang="en-GB" dirty="0"/>
          </a:p>
        </p:txBody>
      </p:sp>
      <p:sp>
        <p:nvSpPr>
          <p:cNvPr id="7" name="Subtitle 6"/>
          <p:cNvSpPr>
            <a:spLocks noGrp="1"/>
          </p:cNvSpPr>
          <p:nvPr>
            <p:ph type="subTitle" idx="1"/>
          </p:nvPr>
        </p:nvSpPr>
        <p:spPr/>
        <p:txBody>
          <a:bodyPr/>
          <a:lstStyle/>
          <a:p>
            <a:r>
              <a:rPr lang="en-GB" dirty="0"/>
              <a:t>Key Human Rights Issues for </a:t>
            </a:r>
            <a:r>
              <a:rPr lang="en-GB" dirty="0" smtClean="0"/>
              <a:t>the </a:t>
            </a:r>
          </a:p>
          <a:p>
            <a:r>
              <a:rPr lang="en-GB" dirty="0" smtClean="0"/>
              <a:t>Oil </a:t>
            </a:r>
            <a:r>
              <a:rPr lang="en-GB" dirty="0"/>
              <a:t>and Gas Industry</a:t>
            </a:r>
          </a:p>
        </p:txBody>
      </p:sp>
    </p:spTree>
    <p:extLst>
      <p:ext uri="{BB962C8B-B14F-4D97-AF65-F5344CB8AC3E}">
        <p14:creationId xmlns:p14="http://schemas.microsoft.com/office/powerpoint/2010/main" val="1799632306"/>
      </p:ext>
    </p:extLst>
  </p:cSld>
  <p:clrMapOvr>
    <a:masterClrMapping/>
  </p:clrMapOvr>
  <p:timing>
    <p:tnLst>
      <p:par>
        <p:cTn id="1" dur="indefinite" restart="never" nodeType="tmRoot"/>
      </p:par>
    </p:tnLst>
  </p:timing>
</p:sld>
</file>

<file path=ppt/theme/theme1.xml><?xml version="1.0" encoding="utf-8"?>
<a:theme xmlns:a="http://schemas.openxmlformats.org/drawingml/2006/main" name="IPIECA_PPT_generic_template">
  <a:themeElements>
    <a:clrScheme name="IPIECA Colour theme">
      <a:dk1>
        <a:sysClr val="windowText" lastClr="000000"/>
      </a:dk1>
      <a:lt1>
        <a:sysClr val="window" lastClr="FFFFFF"/>
      </a:lt1>
      <a:dk2>
        <a:srgbClr val="013A81"/>
      </a:dk2>
      <a:lt2>
        <a:srgbClr val="9FCBED"/>
      </a:lt2>
      <a:accent1>
        <a:srgbClr val="2EA443"/>
      </a:accent1>
      <a:accent2>
        <a:srgbClr val="DA0861"/>
      </a:accent2>
      <a:accent3>
        <a:srgbClr val="00A3B4"/>
      </a:accent3>
      <a:accent4>
        <a:srgbClr val="95459A"/>
      </a:accent4>
      <a:accent5>
        <a:srgbClr val="00ACA1"/>
      </a:accent5>
      <a:accent6>
        <a:srgbClr val="E86C1F"/>
      </a:accent6>
      <a:hlink>
        <a:srgbClr val="001D68"/>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GP_IPIECA">
  <a:themeElements>
    <a:clrScheme name="IPIECA Colour theme">
      <a:dk1>
        <a:sysClr val="windowText" lastClr="000000"/>
      </a:dk1>
      <a:lt1>
        <a:sysClr val="window" lastClr="FFFFFF"/>
      </a:lt1>
      <a:dk2>
        <a:srgbClr val="013A81"/>
      </a:dk2>
      <a:lt2>
        <a:srgbClr val="9FCBED"/>
      </a:lt2>
      <a:accent1>
        <a:srgbClr val="2EA443"/>
      </a:accent1>
      <a:accent2>
        <a:srgbClr val="DA0861"/>
      </a:accent2>
      <a:accent3>
        <a:srgbClr val="00A3B4"/>
      </a:accent3>
      <a:accent4>
        <a:srgbClr val="95459A"/>
      </a:accent4>
      <a:accent5>
        <a:srgbClr val="00ACA1"/>
      </a:accent5>
      <a:accent6>
        <a:srgbClr val="E86C1F"/>
      </a:accent6>
      <a:hlink>
        <a:srgbClr val="001D68"/>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IPIECA_PPT_generic_template</Template>
  <TotalTime>557</TotalTime>
  <Words>5055</Words>
  <Application>Microsoft Office PowerPoint</Application>
  <PresentationFormat>On-screen Show (4:3)</PresentationFormat>
  <Paragraphs>567</Paragraphs>
  <Slides>55</Slides>
  <Notes>16</Notes>
  <HiddenSlides>0</HiddenSlides>
  <MMClips>0</MMClips>
  <ScaleCrop>false</ScaleCrop>
  <HeadingPairs>
    <vt:vector size="4" baseType="variant">
      <vt:variant>
        <vt:lpstr>Theme</vt:lpstr>
      </vt:variant>
      <vt:variant>
        <vt:i4>2</vt:i4>
      </vt:variant>
      <vt:variant>
        <vt:lpstr>Slide Titles</vt:lpstr>
      </vt:variant>
      <vt:variant>
        <vt:i4>55</vt:i4>
      </vt:variant>
    </vt:vector>
  </HeadingPairs>
  <TitlesOfParts>
    <vt:vector size="57" baseType="lpstr">
      <vt:lpstr>IPIECA_PPT_generic_template</vt:lpstr>
      <vt:lpstr>OGP_IPIECA</vt:lpstr>
      <vt:lpstr>Human Rights Training Tool</vt:lpstr>
      <vt:lpstr>Training Objectives</vt:lpstr>
      <vt:lpstr>Training Overview</vt:lpstr>
      <vt:lpstr>Part 1</vt:lpstr>
      <vt:lpstr>What are Human Rights? </vt:lpstr>
      <vt:lpstr>Who is responsible for protecting human rights? </vt:lpstr>
      <vt:lpstr>What are the business reasons for respecting human rights? </vt:lpstr>
      <vt:lpstr>[insert company name] expectations regarding human rights</vt:lpstr>
      <vt:lpstr>Part 2</vt:lpstr>
      <vt:lpstr>1. Employee / Labour Relations</vt:lpstr>
      <vt:lpstr>[insert company name] expectations regarding Employees and Labour Relations</vt:lpstr>
      <vt:lpstr>2. Provision of Security</vt:lpstr>
      <vt:lpstr>[insert company name] expectations regarding Provision of Security</vt:lpstr>
      <vt:lpstr>3. Community Engagement</vt:lpstr>
      <vt:lpstr>[insert company name] expectations regarding Community Engagement</vt:lpstr>
      <vt:lpstr>Focus Issue: Indigenous Peoples</vt:lpstr>
      <vt:lpstr>Focus Issue: Resettlement</vt:lpstr>
      <vt:lpstr>4. Supplier Engagement</vt:lpstr>
      <vt:lpstr>[insert company name] expectations regarding Supplier Engagement</vt:lpstr>
      <vt:lpstr>External Resources</vt:lpstr>
      <vt:lpstr>Company Resources</vt:lpstr>
      <vt:lpstr>Recap and Quiz</vt:lpstr>
      <vt:lpstr>Part 3</vt:lpstr>
      <vt:lpstr>Overview </vt:lpstr>
      <vt:lpstr>Business Case</vt:lpstr>
      <vt:lpstr>What is Freedom of Association and Right to Collective Bargaining?</vt:lpstr>
      <vt:lpstr>Freedom of Association and Collective Bargaining: Key Elements</vt:lpstr>
      <vt:lpstr>Freedom of Association and Collective Bargaining: Key Elements (cont.) </vt:lpstr>
      <vt:lpstr>Freedom of Association and Collective Bargaining: Key Elements (cont.)</vt:lpstr>
      <vt:lpstr>What is Child Labour?</vt:lpstr>
      <vt:lpstr>What is Child Labour?</vt:lpstr>
      <vt:lpstr>Child labour: Key Elements</vt:lpstr>
      <vt:lpstr>Child Labour: Key Elements (cont.)</vt:lpstr>
      <vt:lpstr>What is Forced Labour?</vt:lpstr>
      <vt:lpstr>What is Forced Labour?</vt:lpstr>
      <vt:lpstr>Forced Labour: Key Elements</vt:lpstr>
      <vt:lpstr>What is Human Trafficking?</vt:lpstr>
      <vt:lpstr>Human Trafficking – Key Elements</vt:lpstr>
      <vt:lpstr>Forced Labour and Human Trafficking:  Key Elements (cont.)</vt:lpstr>
      <vt:lpstr>What is Elimination of Discrimination in Respect of Employment and Occupation?</vt:lpstr>
      <vt:lpstr>What is Elimination of Discrimination in Respect of Employment and Occupation?</vt:lpstr>
      <vt:lpstr>Elimination of Discrimination in Respect of Employment and Occupation: Key Elements</vt:lpstr>
      <vt:lpstr>Elimination of Discrimination in Respect of  Employment and Occupation: Key Elements (cont.)</vt:lpstr>
      <vt:lpstr>Elimination of Discrimination in Respect of  Employment and Occupation: Key Elements (cont.)</vt:lpstr>
      <vt:lpstr>Part 4</vt:lpstr>
      <vt:lpstr>Potential Risk in the Supply Chain</vt:lpstr>
      <vt:lpstr>Supplier Engagement Guidance</vt:lpstr>
      <vt:lpstr>Supplier Engagement</vt:lpstr>
      <vt:lpstr>[insert company name] expectations regarding Supplier Engagement</vt:lpstr>
      <vt:lpstr>Part 5</vt:lpstr>
      <vt:lpstr>Dilemma 1 </vt:lpstr>
      <vt:lpstr>Dilemma 1 (cont.)  </vt:lpstr>
      <vt:lpstr>Dilemma 2</vt:lpstr>
      <vt:lpstr>Dilemma 2 (cont.)</vt:lpstr>
      <vt:lpstr>External Resources</vt:lpstr>
    </vt:vector>
  </TitlesOfParts>
  <Company>IPIECA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Heading</dc:title>
  <dc:creator>Ziemkiewicz, Bart, IPIECA</dc:creator>
  <cp:lastModifiedBy>Ziemkiewicz, Bart, IPIECA</cp:lastModifiedBy>
  <cp:revision>26</cp:revision>
  <dcterms:created xsi:type="dcterms:W3CDTF">2013-05-23T12:47:26Z</dcterms:created>
  <dcterms:modified xsi:type="dcterms:W3CDTF">2014-06-09T14:36:34Z</dcterms:modified>
  <cp:contentStatus/>
</cp:coreProperties>
</file>